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sldIdLst>
    <p:sldId id="256" r:id="rId2"/>
    <p:sldId id="257" r:id="rId3"/>
    <p:sldId id="258" r:id="rId4"/>
    <p:sldId id="259" r:id="rId5"/>
    <p:sldId id="261" r:id="rId6"/>
    <p:sldId id="293"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1" r:id="rId24"/>
    <p:sldId id="295" r:id="rId25"/>
    <p:sldId id="283" r:id="rId26"/>
    <p:sldId id="292" r:id="rId27"/>
    <p:sldId id="294" r:id="rId28"/>
    <p:sldId id="284" r:id="rId29"/>
    <p:sldId id="285" r:id="rId30"/>
    <p:sldId id="286" r:id="rId31"/>
    <p:sldId id="287" r:id="rId32"/>
    <p:sldId id="288" r:id="rId33"/>
    <p:sldId id="291"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2160" autoAdjust="0"/>
  </p:normalViewPr>
  <p:slideViewPr>
    <p:cSldViewPr snapToGrid="0">
      <p:cViewPr varScale="1">
        <p:scale>
          <a:sx n="91" d="100"/>
          <a:sy n="91"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9AE12-52C2-4B9D-89A4-A19E29B39B0E}"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83CCF-5FD0-47AA-A172-91325D6AE562}" type="slidenum">
              <a:rPr lang="en-US" smtClean="0"/>
              <a:t>‹#›</a:t>
            </a:fld>
            <a:endParaRPr lang="en-US"/>
          </a:p>
        </p:txBody>
      </p:sp>
    </p:spTree>
    <p:extLst>
      <p:ext uri="{BB962C8B-B14F-4D97-AF65-F5344CB8AC3E}">
        <p14:creationId xmlns:p14="http://schemas.microsoft.com/office/powerpoint/2010/main" val="417262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83CCF-5FD0-47AA-A172-91325D6AE562}" type="slidenum">
              <a:rPr lang="en-US" smtClean="0"/>
              <a:t>1</a:t>
            </a:fld>
            <a:endParaRPr lang="en-US"/>
          </a:p>
        </p:txBody>
      </p:sp>
    </p:spTree>
    <p:extLst>
      <p:ext uri="{BB962C8B-B14F-4D97-AF65-F5344CB8AC3E}">
        <p14:creationId xmlns:p14="http://schemas.microsoft.com/office/powerpoint/2010/main" val="360490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E200-8A38-66BD-972C-E14DF2746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0F3DD-B3F6-25EB-D689-EB3BB3B71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5BC60-8E2E-B5CF-A735-78F4597B6000}"/>
              </a:ext>
            </a:extLst>
          </p:cNvPr>
          <p:cNvSpPr>
            <a:spLocks noGrp="1"/>
          </p:cNvSpPr>
          <p:nvPr>
            <p:ph type="body" idx="1"/>
          </p:nvPr>
        </p:nvSpPr>
        <p:spPr/>
        <p:txBody>
          <a:bodyPr/>
          <a:lstStyle/>
          <a:p>
            <a:pPr eaLnBrk="1" hangingPunct="1"/>
            <a:r>
              <a:rPr lang="en-US" altLang="en-US" dirty="0">
                <a:latin typeface="Arial" panose="020B0604020202020204" pitchFamily="34" charset="0"/>
              </a:rPr>
              <a:t>Barring a system malfunction, an accidental activation will be avoided given the attention and diligence of the staff handling the transmitter.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INSTRUCTOR: Discuss possible secondary/indirect injuries that may occur, </a:t>
            </a:r>
            <a:r>
              <a:rPr lang="en-US" altLang="en-US" dirty="0" err="1">
                <a:latin typeface="Arial" panose="020B0604020202020204" pitchFamily="34" charset="0"/>
              </a:rPr>
              <a:t>ie</a:t>
            </a:r>
            <a:r>
              <a:rPr lang="en-US" altLang="en-US" dirty="0">
                <a:latin typeface="Arial" panose="020B0604020202020204" pitchFamily="34" charset="0"/>
              </a:rPr>
              <a:t>. offender falling, etc.</a:t>
            </a:r>
          </a:p>
          <a:p>
            <a:pPr eaLnBrk="1" hangingPunct="1"/>
            <a:endParaRPr lang="en-US" dirty="0"/>
          </a:p>
        </p:txBody>
      </p:sp>
      <p:sp>
        <p:nvSpPr>
          <p:cNvPr id="4" name="Slide Number Placeholder 3">
            <a:extLst>
              <a:ext uri="{FF2B5EF4-FFF2-40B4-BE49-F238E27FC236}">
                <a16:creationId xmlns:a16="http://schemas.microsoft.com/office/drawing/2014/main" id="{5F9438FE-1870-2BC7-85A8-08989D566926}"/>
              </a:ext>
            </a:extLst>
          </p:cNvPr>
          <p:cNvSpPr>
            <a:spLocks noGrp="1"/>
          </p:cNvSpPr>
          <p:nvPr>
            <p:ph type="sldNum" sz="quarter" idx="5"/>
          </p:nvPr>
        </p:nvSpPr>
        <p:spPr/>
        <p:txBody>
          <a:bodyPr/>
          <a:lstStyle/>
          <a:p>
            <a:fld id="{69B83CCF-5FD0-47AA-A172-91325D6AE562}" type="slidenum">
              <a:rPr lang="en-US" smtClean="0"/>
              <a:t>10</a:t>
            </a:fld>
            <a:endParaRPr lang="en-US"/>
          </a:p>
        </p:txBody>
      </p:sp>
    </p:spTree>
    <p:extLst>
      <p:ext uri="{BB962C8B-B14F-4D97-AF65-F5344CB8AC3E}">
        <p14:creationId xmlns:p14="http://schemas.microsoft.com/office/powerpoint/2010/main" val="160769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88C2-CCBC-5170-C805-94BE58FE9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837BE-4C61-34CE-2AFB-D2CB3E625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5F182-FBCC-2D63-E573-A69F9AB28AA4}"/>
              </a:ext>
            </a:extLst>
          </p:cNvPr>
          <p:cNvSpPr>
            <a:spLocks noGrp="1"/>
          </p:cNvSpPr>
          <p:nvPr>
            <p:ph type="body" idx="1"/>
          </p:nvPr>
        </p:nvSpPr>
        <p:spPr/>
        <p:txBody>
          <a:bodyPr/>
          <a:lstStyle/>
          <a:p>
            <a:r>
              <a:rPr lang="en-US" altLang="en-US" dirty="0">
                <a:latin typeface="Arial" panose="020B0604020202020204" pitchFamily="34" charset="0"/>
              </a:rPr>
              <a:t>Use of Force Policy, all EID’s (electronic control devices) are considered “Soft Intermediate Control Devises.” </a:t>
            </a:r>
          </a:p>
          <a:p>
            <a:endParaRPr lang="en-US" altLang="en-US" dirty="0">
              <a:latin typeface="Arial" panose="020B0604020202020204" pitchFamily="34" charset="0"/>
            </a:endParaRPr>
          </a:p>
          <a:p>
            <a:r>
              <a:rPr lang="en-US" altLang="en-US" dirty="0">
                <a:latin typeface="Arial" panose="020B0604020202020204" pitchFamily="34" charset="0"/>
              </a:rPr>
              <a:t>The use of force is restricted to instances of justifiable self-defense, protection of others, protection of property, implementation of lawful orders, and prevention of escapes, and then only as a last resort to maintain and regain control in accordance with appropriate statutory authority.</a:t>
            </a:r>
          </a:p>
          <a:p>
            <a:endParaRPr lang="en-US" altLang="en-US" dirty="0">
              <a:latin typeface="Arial" panose="020B0604020202020204" pitchFamily="34" charset="0"/>
            </a:endParaRPr>
          </a:p>
          <a:p>
            <a:r>
              <a:rPr lang="en-US" altLang="en-US" dirty="0">
                <a:latin typeface="Arial" panose="020B0604020202020204" pitchFamily="34" charset="0"/>
              </a:rPr>
              <a:t>Staff must be able to defend the decision to utilize “multiple applications” of the Stun Cuff.</a:t>
            </a:r>
          </a:p>
          <a:p>
            <a:pPr eaLnBrk="1" hangingPunct="1"/>
            <a:endParaRPr lang="en-US" dirty="0"/>
          </a:p>
        </p:txBody>
      </p:sp>
      <p:sp>
        <p:nvSpPr>
          <p:cNvPr id="4" name="Slide Number Placeholder 3">
            <a:extLst>
              <a:ext uri="{FF2B5EF4-FFF2-40B4-BE49-F238E27FC236}">
                <a16:creationId xmlns:a16="http://schemas.microsoft.com/office/drawing/2014/main" id="{70D101E0-5C73-EBDD-9BF5-43A0321AE869}"/>
              </a:ext>
            </a:extLst>
          </p:cNvPr>
          <p:cNvSpPr>
            <a:spLocks noGrp="1"/>
          </p:cNvSpPr>
          <p:nvPr>
            <p:ph type="sldNum" sz="quarter" idx="5"/>
          </p:nvPr>
        </p:nvSpPr>
        <p:spPr/>
        <p:txBody>
          <a:bodyPr/>
          <a:lstStyle/>
          <a:p>
            <a:fld id="{69B83CCF-5FD0-47AA-A172-91325D6AE562}" type="slidenum">
              <a:rPr lang="en-US" smtClean="0"/>
              <a:t>11</a:t>
            </a:fld>
            <a:endParaRPr lang="en-US"/>
          </a:p>
        </p:txBody>
      </p:sp>
    </p:spTree>
    <p:extLst>
      <p:ext uri="{BB962C8B-B14F-4D97-AF65-F5344CB8AC3E}">
        <p14:creationId xmlns:p14="http://schemas.microsoft.com/office/powerpoint/2010/main" val="44150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87C19-DA9F-F551-8A0B-9EFB2DD19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8757F-B0EF-1D13-9D17-704594157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A550D-BFBD-96D1-5432-1CE7DAFD2EA4}"/>
              </a:ext>
            </a:extLst>
          </p:cNvPr>
          <p:cNvSpPr>
            <a:spLocks noGrp="1"/>
          </p:cNvSpPr>
          <p:nvPr>
            <p:ph type="body" idx="1"/>
          </p:nvPr>
        </p:nvSpPr>
        <p:spPr/>
        <p:txBody>
          <a:bodyPr/>
          <a:lstStyle/>
          <a:p>
            <a:pPr marL="228600" indent="-228600" eaLnBrk="1" hangingPunct="1"/>
            <a:r>
              <a:rPr lang="en-US" altLang="en-US" dirty="0">
                <a:latin typeface="Arial" panose="020B0604020202020204" pitchFamily="34" charset="0"/>
              </a:rPr>
              <a:t>Briefly review Levels of Resistance and have class give examples of each.</a:t>
            </a:r>
          </a:p>
        </p:txBody>
      </p:sp>
      <p:sp>
        <p:nvSpPr>
          <p:cNvPr id="4" name="Slide Number Placeholder 3">
            <a:extLst>
              <a:ext uri="{FF2B5EF4-FFF2-40B4-BE49-F238E27FC236}">
                <a16:creationId xmlns:a16="http://schemas.microsoft.com/office/drawing/2014/main" id="{EE7F2221-CEE2-7047-BCFA-9FB0B9D3D592}"/>
              </a:ext>
            </a:extLst>
          </p:cNvPr>
          <p:cNvSpPr>
            <a:spLocks noGrp="1"/>
          </p:cNvSpPr>
          <p:nvPr>
            <p:ph type="sldNum" sz="quarter" idx="5"/>
          </p:nvPr>
        </p:nvSpPr>
        <p:spPr/>
        <p:txBody>
          <a:bodyPr/>
          <a:lstStyle/>
          <a:p>
            <a:fld id="{69B83CCF-5FD0-47AA-A172-91325D6AE562}" type="slidenum">
              <a:rPr lang="en-US" smtClean="0"/>
              <a:t>12</a:t>
            </a:fld>
            <a:endParaRPr lang="en-US"/>
          </a:p>
        </p:txBody>
      </p:sp>
    </p:spTree>
    <p:extLst>
      <p:ext uri="{BB962C8B-B14F-4D97-AF65-F5344CB8AC3E}">
        <p14:creationId xmlns:p14="http://schemas.microsoft.com/office/powerpoint/2010/main" val="321493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D26B-4283-BA1D-57D6-837D6C360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16499-8D2E-3782-78FE-B6151D8A3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2C82D-BB9E-A12C-0F4B-C034A556F42D}"/>
              </a:ext>
            </a:extLst>
          </p:cNvPr>
          <p:cNvSpPr>
            <a:spLocks noGrp="1"/>
          </p:cNvSpPr>
          <p:nvPr>
            <p:ph type="body" idx="1"/>
          </p:nvPr>
        </p:nvSpPr>
        <p:spPr/>
        <p:txBody>
          <a:bodyPr/>
          <a:lstStyle/>
          <a:p>
            <a:pPr marL="228600" indent="-228600" eaLnBrk="1" hangingPunct="1"/>
            <a:r>
              <a:rPr lang="en-US" altLang="en-US" dirty="0">
                <a:latin typeface="Arial" panose="020B0604020202020204" pitchFamily="34" charset="0"/>
              </a:rPr>
              <a:t>Briefly review Options of Control and have the class give examples of each. </a:t>
            </a:r>
          </a:p>
          <a:p>
            <a:pPr marL="228600" indent="-228600" eaLnBrk="1" hangingPunct="1"/>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Discuss possible scenarios where activation of the Stun Cuff would be appropriate….not appropriate. </a:t>
            </a:r>
          </a:p>
        </p:txBody>
      </p:sp>
      <p:sp>
        <p:nvSpPr>
          <p:cNvPr id="4" name="Slide Number Placeholder 3">
            <a:extLst>
              <a:ext uri="{FF2B5EF4-FFF2-40B4-BE49-F238E27FC236}">
                <a16:creationId xmlns:a16="http://schemas.microsoft.com/office/drawing/2014/main" id="{7C9241BF-8262-A273-EE4C-9E2E0F4F2E17}"/>
              </a:ext>
            </a:extLst>
          </p:cNvPr>
          <p:cNvSpPr>
            <a:spLocks noGrp="1"/>
          </p:cNvSpPr>
          <p:nvPr>
            <p:ph type="sldNum" sz="quarter" idx="5"/>
          </p:nvPr>
        </p:nvSpPr>
        <p:spPr/>
        <p:txBody>
          <a:bodyPr/>
          <a:lstStyle/>
          <a:p>
            <a:fld id="{69B83CCF-5FD0-47AA-A172-91325D6AE562}" type="slidenum">
              <a:rPr lang="en-US" smtClean="0"/>
              <a:t>13</a:t>
            </a:fld>
            <a:endParaRPr lang="en-US"/>
          </a:p>
        </p:txBody>
      </p:sp>
    </p:spTree>
    <p:extLst>
      <p:ext uri="{BB962C8B-B14F-4D97-AF65-F5344CB8AC3E}">
        <p14:creationId xmlns:p14="http://schemas.microsoft.com/office/powerpoint/2010/main" val="592693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47C57-3A4E-0AA7-9473-E057A739D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742CA-9765-A3A1-69C7-A2C386E67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956A6-6359-EE2F-5439-D8C2C3CDDBE3}"/>
              </a:ext>
            </a:extLst>
          </p:cNvPr>
          <p:cNvSpPr>
            <a:spLocks noGrp="1"/>
          </p:cNvSpPr>
          <p:nvPr>
            <p:ph type="body" idx="1"/>
          </p:nvPr>
        </p:nvSpPr>
        <p:spPr/>
        <p:txBody>
          <a:bodyPr/>
          <a:lstStyle/>
          <a:p>
            <a:pPr marL="228600" indent="-228600" eaLnBrk="1" hangingPunct="1">
              <a:buFontTx/>
              <a:buAutoNum type="arabicPeriod"/>
            </a:pPr>
            <a:r>
              <a:rPr lang="en-US" altLang="en-US" dirty="0">
                <a:latin typeface="Arial" panose="020B0604020202020204" pitchFamily="34" charset="0"/>
              </a:rPr>
              <a:t> Reduces physical confrontation </a:t>
            </a:r>
          </a:p>
          <a:p>
            <a:pPr marL="228600" indent="-228600" eaLnBrk="1" hangingPunct="1">
              <a:buFontTx/>
              <a:buAutoNum type="arabicPeriod"/>
            </a:pPr>
            <a:r>
              <a:rPr lang="en-US" altLang="en-US" dirty="0">
                <a:latin typeface="Arial" panose="020B0604020202020204" pitchFamily="34" charset="0"/>
              </a:rPr>
              <a:t>  Decreases resistance after a physical confrontation</a:t>
            </a:r>
          </a:p>
          <a:p>
            <a:pPr marL="228600" indent="-228600" eaLnBrk="1" hangingPunct="1">
              <a:buFontTx/>
              <a:buAutoNum type="arabicPeriod"/>
            </a:pPr>
            <a:r>
              <a:rPr lang="en-US" altLang="en-US" dirty="0">
                <a:latin typeface="Arial" panose="020B0604020202020204" pitchFamily="34" charset="0"/>
              </a:rPr>
              <a:t>  Impairs an offenders ability to effectively resist</a:t>
            </a:r>
          </a:p>
          <a:p>
            <a:pPr marL="228600" indent="-228600" eaLnBrk="1" hangingPunct="1">
              <a:buFontTx/>
              <a:buAutoNum type="arabicPeriod"/>
            </a:pPr>
            <a:r>
              <a:rPr lang="en-US" altLang="en-US" dirty="0">
                <a:latin typeface="Arial" panose="020B0604020202020204" pitchFamily="34" charset="0"/>
              </a:rPr>
              <a:t>  Decreases the potential for injury</a:t>
            </a:r>
          </a:p>
          <a:p>
            <a:pPr marL="228600" indent="-228600" eaLnBrk="1" hangingPunct="1">
              <a:buFontTx/>
              <a:buAutoNum type="arabicPeriod"/>
            </a:pPr>
            <a:r>
              <a:rPr lang="en-US" altLang="en-US" dirty="0">
                <a:latin typeface="Arial" panose="020B0604020202020204" pitchFamily="34" charset="0"/>
              </a:rPr>
              <a:t>  With the multi-cuff transmitter the cuffs can be fired independently or simultaneously if needed</a:t>
            </a:r>
          </a:p>
        </p:txBody>
      </p:sp>
      <p:sp>
        <p:nvSpPr>
          <p:cNvPr id="4" name="Slide Number Placeholder 3">
            <a:extLst>
              <a:ext uri="{FF2B5EF4-FFF2-40B4-BE49-F238E27FC236}">
                <a16:creationId xmlns:a16="http://schemas.microsoft.com/office/drawing/2014/main" id="{0EA83F29-1027-EF1F-1EAE-518B7F299621}"/>
              </a:ext>
            </a:extLst>
          </p:cNvPr>
          <p:cNvSpPr>
            <a:spLocks noGrp="1"/>
          </p:cNvSpPr>
          <p:nvPr>
            <p:ph type="sldNum" sz="quarter" idx="5"/>
          </p:nvPr>
        </p:nvSpPr>
        <p:spPr/>
        <p:txBody>
          <a:bodyPr/>
          <a:lstStyle/>
          <a:p>
            <a:fld id="{69B83CCF-5FD0-47AA-A172-91325D6AE562}" type="slidenum">
              <a:rPr lang="en-US" smtClean="0"/>
              <a:t>14</a:t>
            </a:fld>
            <a:endParaRPr lang="en-US"/>
          </a:p>
        </p:txBody>
      </p:sp>
    </p:spTree>
    <p:extLst>
      <p:ext uri="{BB962C8B-B14F-4D97-AF65-F5344CB8AC3E}">
        <p14:creationId xmlns:p14="http://schemas.microsoft.com/office/powerpoint/2010/main" val="141120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260F-F3E6-BE55-6C52-4F0580D60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BF950-29CB-5D37-0D45-C24ABC3E2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8384A-A0EC-8CFD-E33D-BFC0C215230E}"/>
              </a:ext>
            </a:extLst>
          </p:cNvPr>
          <p:cNvSpPr>
            <a:spLocks noGrp="1"/>
          </p:cNvSpPr>
          <p:nvPr>
            <p:ph type="body" idx="1"/>
          </p:nvPr>
        </p:nvSpPr>
        <p:spPr/>
        <p:txBody>
          <a:bodyPr/>
          <a:lstStyle/>
          <a:p>
            <a:pPr marL="228600" indent="-228600" eaLnBrk="1" hangingPunct="1">
              <a:buFontTx/>
              <a:buAutoNum type="arabicPeriod"/>
            </a:pPr>
            <a:r>
              <a:rPr lang="en-US" altLang="en-US" dirty="0">
                <a:latin typeface="Arial" panose="020B0604020202020204" pitchFamily="34" charset="0"/>
              </a:rPr>
              <a:t>Only staff who have completed the training for the stun cuff and have successfully passed the test are allowed to use and activate the device on any offender. </a:t>
            </a:r>
          </a:p>
          <a:p>
            <a:pPr marL="228600" indent="-228600" eaLnBrk="1" hangingPunct="1"/>
            <a:r>
              <a:rPr lang="en-US" altLang="en-US" dirty="0">
                <a:latin typeface="Arial" panose="020B0604020202020204" pitchFamily="34" charset="0"/>
              </a:rPr>
              <a:t>2.   Staff who have not completed the training are not allowed to handle the device, </a:t>
            </a:r>
          </a:p>
        </p:txBody>
      </p:sp>
      <p:sp>
        <p:nvSpPr>
          <p:cNvPr id="4" name="Slide Number Placeholder 3">
            <a:extLst>
              <a:ext uri="{FF2B5EF4-FFF2-40B4-BE49-F238E27FC236}">
                <a16:creationId xmlns:a16="http://schemas.microsoft.com/office/drawing/2014/main" id="{2E528F41-1B73-5A06-42D4-EED8A4386BB6}"/>
              </a:ext>
            </a:extLst>
          </p:cNvPr>
          <p:cNvSpPr>
            <a:spLocks noGrp="1"/>
          </p:cNvSpPr>
          <p:nvPr>
            <p:ph type="sldNum" sz="quarter" idx="5"/>
          </p:nvPr>
        </p:nvSpPr>
        <p:spPr/>
        <p:txBody>
          <a:bodyPr/>
          <a:lstStyle/>
          <a:p>
            <a:fld id="{69B83CCF-5FD0-47AA-A172-91325D6AE562}" type="slidenum">
              <a:rPr lang="en-US" smtClean="0"/>
              <a:t>15</a:t>
            </a:fld>
            <a:endParaRPr lang="en-US"/>
          </a:p>
        </p:txBody>
      </p:sp>
    </p:spTree>
    <p:extLst>
      <p:ext uri="{BB962C8B-B14F-4D97-AF65-F5344CB8AC3E}">
        <p14:creationId xmlns:p14="http://schemas.microsoft.com/office/powerpoint/2010/main" val="252516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9699-6CE3-03F5-D18B-C437C9D8B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61168-C4EE-C1C9-28CB-20025F0C7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CC9AA-35F2-6CBF-737E-3EF09A08FE4F}"/>
              </a:ext>
            </a:extLst>
          </p:cNvPr>
          <p:cNvSpPr>
            <a:spLocks noGrp="1"/>
          </p:cNvSpPr>
          <p:nvPr>
            <p:ph type="body" idx="1"/>
          </p:nvPr>
        </p:nvSpPr>
        <p:spPr/>
        <p:txBody>
          <a:bodyPr/>
          <a:lstStyle/>
          <a:p>
            <a:pPr eaLnBrk="1" hangingPunct="1"/>
            <a:r>
              <a:rPr lang="en-US" altLang="en-US" dirty="0">
                <a:latin typeface="Arial" panose="020B0604020202020204" pitchFamily="34" charset="0"/>
              </a:rPr>
              <a:t>The stun cuff can be used on any segregation offender based on the reason they are in segregation and with the shift commanders approval.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an offender is going to court and the judge orders for all restraints to be removed the stun cuff can be concealed under the offenders pant leg and not visible to the jury.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Any high risk offender that has a history of escape and assaults on staff or any offender with the shift commanders approval .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Use would be justified on a prisoner who pulls away from his escort, refuses to comply, who pulls away and begins to act out, or voices a credible threat.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Ensure you have proper approvals.</a:t>
            </a:r>
          </a:p>
        </p:txBody>
      </p:sp>
      <p:sp>
        <p:nvSpPr>
          <p:cNvPr id="4" name="Slide Number Placeholder 3">
            <a:extLst>
              <a:ext uri="{FF2B5EF4-FFF2-40B4-BE49-F238E27FC236}">
                <a16:creationId xmlns:a16="http://schemas.microsoft.com/office/drawing/2014/main" id="{2315359D-9681-EC4D-9CE6-7AE50509AD05}"/>
              </a:ext>
            </a:extLst>
          </p:cNvPr>
          <p:cNvSpPr>
            <a:spLocks noGrp="1"/>
          </p:cNvSpPr>
          <p:nvPr>
            <p:ph type="sldNum" sz="quarter" idx="5"/>
          </p:nvPr>
        </p:nvSpPr>
        <p:spPr/>
        <p:txBody>
          <a:bodyPr/>
          <a:lstStyle/>
          <a:p>
            <a:fld id="{69B83CCF-5FD0-47AA-A172-91325D6AE562}" type="slidenum">
              <a:rPr lang="en-US" smtClean="0"/>
              <a:t>16</a:t>
            </a:fld>
            <a:endParaRPr lang="en-US"/>
          </a:p>
        </p:txBody>
      </p:sp>
    </p:spTree>
    <p:extLst>
      <p:ext uri="{BB962C8B-B14F-4D97-AF65-F5344CB8AC3E}">
        <p14:creationId xmlns:p14="http://schemas.microsoft.com/office/powerpoint/2010/main" val="174480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2C9B-F8C1-3CF6-00D8-DB0CCEFC1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D2370-DEE8-2272-CB5A-3593B1B79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7000F-2A96-A584-3813-8858CDECDC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stun cuff may be used on all administrative segregation offenders being transported to court, medical appointments, or any off grounds day trips.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stun-cuff may be used on other levels depending addition factors such as custody levels, behavioral patterns of violence or misconduct,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Ensure you get proper approvals</a:t>
            </a:r>
          </a:p>
        </p:txBody>
      </p:sp>
      <p:sp>
        <p:nvSpPr>
          <p:cNvPr id="4" name="Slide Number Placeholder 3">
            <a:extLst>
              <a:ext uri="{FF2B5EF4-FFF2-40B4-BE49-F238E27FC236}">
                <a16:creationId xmlns:a16="http://schemas.microsoft.com/office/drawing/2014/main" id="{B4CF8E4B-23EB-20D6-7FE5-F396623C66EC}"/>
              </a:ext>
            </a:extLst>
          </p:cNvPr>
          <p:cNvSpPr>
            <a:spLocks noGrp="1"/>
          </p:cNvSpPr>
          <p:nvPr>
            <p:ph type="sldNum" sz="quarter" idx="5"/>
          </p:nvPr>
        </p:nvSpPr>
        <p:spPr/>
        <p:txBody>
          <a:bodyPr/>
          <a:lstStyle/>
          <a:p>
            <a:fld id="{69B83CCF-5FD0-47AA-A172-91325D6AE562}" type="slidenum">
              <a:rPr lang="en-US" smtClean="0"/>
              <a:t>17</a:t>
            </a:fld>
            <a:endParaRPr lang="en-US"/>
          </a:p>
        </p:txBody>
      </p:sp>
    </p:spTree>
    <p:extLst>
      <p:ext uri="{BB962C8B-B14F-4D97-AF65-F5344CB8AC3E}">
        <p14:creationId xmlns:p14="http://schemas.microsoft.com/office/powerpoint/2010/main" val="1323796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DBDA9-2C71-46DC-9510-E05686514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F2854-1A2E-53A7-8F49-EA8BF7AC4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2EE2E-73A3-8085-A120-2E2F2540D37D}"/>
              </a:ext>
            </a:extLst>
          </p:cNvPr>
          <p:cNvSpPr>
            <a:spLocks noGrp="1"/>
          </p:cNvSpPr>
          <p:nvPr>
            <p:ph type="body" idx="1"/>
          </p:nvPr>
        </p:nvSpPr>
        <p:spPr/>
        <p:txBody>
          <a:bodyPr/>
          <a:lstStyle/>
          <a:p>
            <a:pPr eaLnBrk="1" hangingPunct="1">
              <a:defRPr/>
            </a:pPr>
            <a:endParaRPr lang="en-US" dirty="0"/>
          </a:p>
        </p:txBody>
      </p:sp>
      <p:sp>
        <p:nvSpPr>
          <p:cNvPr id="4" name="Slide Number Placeholder 3">
            <a:extLst>
              <a:ext uri="{FF2B5EF4-FFF2-40B4-BE49-F238E27FC236}">
                <a16:creationId xmlns:a16="http://schemas.microsoft.com/office/drawing/2014/main" id="{147A01B6-6C13-B116-3FB8-E2FD48596967}"/>
              </a:ext>
            </a:extLst>
          </p:cNvPr>
          <p:cNvSpPr>
            <a:spLocks noGrp="1"/>
          </p:cNvSpPr>
          <p:nvPr>
            <p:ph type="sldNum" sz="quarter" idx="5"/>
          </p:nvPr>
        </p:nvSpPr>
        <p:spPr/>
        <p:txBody>
          <a:bodyPr/>
          <a:lstStyle/>
          <a:p>
            <a:fld id="{69B83CCF-5FD0-47AA-A172-91325D6AE562}" type="slidenum">
              <a:rPr lang="en-US" smtClean="0"/>
              <a:t>18</a:t>
            </a:fld>
            <a:endParaRPr lang="en-US"/>
          </a:p>
        </p:txBody>
      </p:sp>
    </p:spTree>
    <p:extLst>
      <p:ext uri="{BB962C8B-B14F-4D97-AF65-F5344CB8AC3E}">
        <p14:creationId xmlns:p14="http://schemas.microsoft.com/office/powerpoint/2010/main" val="373287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EBA3-64BB-340F-22FE-E2B8886C1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38BAB-6E0B-5BEE-8EC4-5804BBD28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8A4D3-14BE-1BA1-F37B-750F5B62BC7A}"/>
              </a:ext>
            </a:extLst>
          </p:cNvPr>
          <p:cNvSpPr>
            <a:spLocks noGrp="1"/>
          </p:cNvSpPr>
          <p:nvPr>
            <p:ph type="body" idx="1"/>
          </p:nvPr>
        </p:nvSpPr>
        <p:spPr/>
        <p:txBody>
          <a:bodyPr/>
          <a:lstStyle/>
          <a:p>
            <a:pPr eaLnBrk="1" hangingPunct="1">
              <a:defRPr/>
            </a:pPr>
            <a:endParaRPr lang="en-US" dirty="0"/>
          </a:p>
        </p:txBody>
      </p:sp>
      <p:sp>
        <p:nvSpPr>
          <p:cNvPr id="4" name="Slide Number Placeholder 3">
            <a:extLst>
              <a:ext uri="{FF2B5EF4-FFF2-40B4-BE49-F238E27FC236}">
                <a16:creationId xmlns:a16="http://schemas.microsoft.com/office/drawing/2014/main" id="{C4ED10D2-942E-00B1-B2B9-3E1BEE1304BC}"/>
              </a:ext>
            </a:extLst>
          </p:cNvPr>
          <p:cNvSpPr>
            <a:spLocks noGrp="1"/>
          </p:cNvSpPr>
          <p:nvPr>
            <p:ph type="sldNum" sz="quarter" idx="5"/>
          </p:nvPr>
        </p:nvSpPr>
        <p:spPr/>
        <p:txBody>
          <a:bodyPr/>
          <a:lstStyle/>
          <a:p>
            <a:fld id="{69B83CCF-5FD0-47AA-A172-91325D6AE562}" type="slidenum">
              <a:rPr lang="en-US" smtClean="0"/>
              <a:t>19</a:t>
            </a:fld>
            <a:endParaRPr lang="en-US"/>
          </a:p>
        </p:txBody>
      </p:sp>
    </p:spTree>
    <p:extLst>
      <p:ext uri="{BB962C8B-B14F-4D97-AF65-F5344CB8AC3E}">
        <p14:creationId xmlns:p14="http://schemas.microsoft.com/office/powerpoint/2010/main" val="292671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83CCF-5FD0-47AA-A172-91325D6AE562}" type="slidenum">
              <a:rPr lang="en-US" smtClean="0"/>
              <a:t>2</a:t>
            </a:fld>
            <a:endParaRPr lang="en-US"/>
          </a:p>
        </p:txBody>
      </p:sp>
    </p:spTree>
    <p:extLst>
      <p:ext uri="{BB962C8B-B14F-4D97-AF65-F5344CB8AC3E}">
        <p14:creationId xmlns:p14="http://schemas.microsoft.com/office/powerpoint/2010/main" val="786898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3407-C402-FB37-2C7F-AF7A20B6B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4D638-5FE5-A5C0-6F22-F63737D2F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17935-A5A1-74C8-3FCF-A5D424C6C1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Securing the strap firmly allows the electricity to “dance” on the skin for the best effect.</a:t>
            </a:r>
          </a:p>
          <a:p>
            <a:pPr eaLnBrk="1" hangingPunct="1">
              <a:defRPr/>
            </a:pPr>
            <a:endParaRPr lang="en-US" dirty="0"/>
          </a:p>
        </p:txBody>
      </p:sp>
      <p:sp>
        <p:nvSpPr>
          <p:cNvPr id="4" name="Slide Number Placeholder 3">
            <a:extLst>
              <a:ext uri="{FF2B5EF4-FFF2-40B4-BE49-F238E27FC236}">
                <a16:creationId xmlns:a16="http://schemas.microsoft.com/office/drawing/2014/main" id="{D65A18BD-E170-29A3-6160-39CD9BD07DA3}"/>
              </a:ext>
            </a:extLst>
          </p:cNvPr>
          <p:cNvSpPr>
            <a:spLocks noGrp="1"/>
          </p:cNvSpPr>
          <p:nvPr>
            <p:ph type="sldNum" sz="quarter" idx="5"/>
          </p:nvPr>
        </p:nvSpPr>
        <p:spPr/>
        <p:txBody>
          <a:bodyPr/>
          <a:lstStyle/>
          <a:p>
            <a:fld id="{69B83CCF-5FD0-47AA-A172-91325D6AE562}" type="slidenum">
              <a:rPr lang="en-US" smtClean="0"/>
              <a:t>20</a:t>
            </a:fld>
            <a:endParaRPr lang="en-US"/>
          </a:p>
        </p:txBody>
      </p:sp>
    </p:spTree>
    <p:extLst>
      <p:ext uri="{BB962C8B-B14F-4D97-AF65-F5344CB8AC3E}">
        <p14:creationId xmlns:p14="http://schemas.microsoft.com/office/powerpoint/2010/main" val="1892532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E4F01-3348-8D6E-44CE-023061965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6AA5A-0638-FA4E-3752-AC9EE9FB1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CE3C9-DD00-59B1-9B40-D372AF5715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Securing the strap firmly allows the electricity to “dance” on the skin for the best effect.</a:t>
            </a:r>
          </a:p>
          <a:p>
            <a:pPr eaLnBrk="1" hangingPunct="1">
              <a:defRPr/>
            </a:pPr>
            <a:endParaRPr lang="en-US" dirty="0"/>
          </a:p>
        </p:txBody>
      </p:sp>
      <p:sp>
        <p:nvSpPr>
          <p:cNvPr id="4" name="Slide Number Placeholder 3">
            <a:extLst>
              <a:ext uri="{FF2B5EF4-FFF2-40B4-BE49-F238E27FC236}">
                <a16:creationId xmlns:a16="http://schemas.microsoft.com/office/drawing/2014/main" id="{3DDF72A9-719C-FA7C-52C4-46E4237F46FD}"/>
              </a:ext>
            </a:extLst>
          </p:cNvPr>
          <p:cNvSpPr>
            <a:spLocks noGrp="1"/>
          </p:cNvSpPr>
          <p:nvPr>
            <p:ph type="sldNum" sz="quarter" idx="5"/>
          </p:nvPr>
        </p:nvSpPr>
        <p:spPr/>
        <p:txBody>
          <a:bodyPr/>
          <a:lstStyle/>
          <a:p>
            <a:fld id="{69B83CCF-5FD0-47AA-A172-91325D6AE562}" type="slidenum">
              <a:rPr lang="en-US" smtClean="0"/>
              <a:t>21</a:t>
            </a:fld>
            <a:endParaRPr lang="en-US"/>
          </a:p>
        </p:txBody>
      </p:sp>
    </p:spTree>
    <p:extLst>
      <p:ext uri="{BB962C8B-B14F-4D97-AF65-F5344CB8AC3E}">
        <p14:creationId xmlns:p14="http://schemas.microsoft.com/office/powerpoint/2010/main" val="3166521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BE4F-D533-3B54-3BAE-13CBCC8E4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2B770-9945-C49F-0131-417CE7BD7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9C60D-30A4-AF85-B70B-E37BA0B238C5}"/>
              </a:ext>
            </a:extLst>
          </p:cNvPr>
          <p:cNvSpPr>
            <a:spLocks noGrp="1"/>
          </p:cNvSpPr>
          <p:nvPr>
            <p:ph type="body" idx="1"/>
          </p:nvPr>
        </p:nvSpPr>
        <p:spPr/>
        <p:txBody>
          <a:bodyPr/>
          <a:lstStyle/>
          <a:p>
            <a:pPr eaLnBrk="1" hangingPunct="1"/>
            <a:r>
              <a:rPr lang="en-US" altLang="en-US" dirty="0">
                <a:latin typeface="Arial" panose="020B0604020202020204" pitchFamily="34" charset="0"/>
              </a:rPr>
              <a:t>*Once the Green LED flickers, the ON” button should be released.  The “ON” button of the remote control must be pressed within 12 seconds of green power light coming on or the procedure must be started again.  The green light will flash quickly and then go into power saving mode.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the power is low, the red Battery light comes on.</a:t>
            </a:r>
          </a:p>
          <a:p>
            <a:pPr eaLnBrk="1" hangingPunct="1">
              <a:defRPr/>
            </a:pPr>
            <a:endParaRPr lang="en-US" dirty="0"/>
          </a:p>
        </p:txBody>
      </p:sp>
      <p:sp>
        <p:nvSpPr>
          <p:cNvPr id="4" name="Slide Number Placeholder 3">
            <a:extLst>
              <a:ext uri="{FF2B5EF4-FFF2-40B4-BE49-F238E27FC236}">
                <a16:creationId xmlns:a16="http://schemas.microsoft.com/office/drawing/2014/main" id="{E9EAA9F6-75BB-D2FB-38DB-E47DA15E8AA7}"/>
              </a:ext>
            </a:extLst>
          </p:cNvPr>
          <p:cNvSpPr>
            <a:spLocks noGrp="1"/>
          </p:cNvSpPr>
          <p:nvPr>
            <p:ph type="sldNum" sz="quarter" idx="5"/>
          </p:nvPr>
        </p:nvSpPr>
        <p:spPr/>
        <p:txBody>
          <a:bodyPr/>
          <a:lstStyle/>
          <a:p>
            <a:fld id="{69B83CCF-5FD0-47AA-A172-91325D6AE562}" type="slidenum">
              <a:rPr lang="en-US" smtClean="0"/>
              <a:t>22</a:t>
            </a:fld>
            <a:endParaRPr lang="en-US"/>
          </a:p>
        </p:txBody>
      </p:sp>
    </p:spTree>
    <p:extLst>
      <p:ext uri="{BB962C8B-B14F-4D97-AF65-F5344CB8AC3E}">
        <p14:creationId xmlns:p14="http://schemas.microsoft.com/office/powerpoint/2010/main" val="31076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763BB-D5E5-F352-655E-ECD5BE023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55E46-6049-8E36-C4E2-A2F7601BD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03525-FFD3-0C51-0AF9-8840F87CE45B}"/>
              </a:ext>
            </a:extLst>
          </p:cNvPr>
          <p:cNvSpPr>
            <a:spLocks noGrp="1"/>
          </p:cNvSpPr>
          <p:nvPr>
            <p:ph type="body" idx="1"/>
          </p:nvPr>
        </p:nvSpPr>
        <p:spPr/>
        <p:txBody>
          <a:bodyPr/>
          <a:lstStyle/>
          <a:p>
            <a:pPr marL="0" indent="0" eaLnBrk="1" hangingPunct="1">
              <a:buFontTx/>
              <a:buNone/>
            </a:pPr>
            <a:r>
              <a:rPr lang="en-US" altLang="en-US" sz="1200" dirty="0">
                <a:latin typeface="Arial" panose="020B0604020202020204" pitchFamily="34" charset="0"/>
              </a:rPr>
              <a:t>Once the stun cuff has been turned on and placed into power safe mode, the staff member can conduct a shock test to show the offender how the device will look and sound.</a:t>
            </a:r>
          </a:p>
          <a:p>
            <a:pPr marL="228600" indent="-228600" eaLnBrk="1" hangingPunct="1"/>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Pressing the FIRE button will initiate an electronic shock, lasting 5-6 seconds.</a:t>
            </a:r>
          </a:p>
          <a:p>
            <a:pPr marL="228600" indent="-228600" eaLnBrk="1" hangingPunct="1"/>
            <a:r>
              <a:rPr lang="en-US" altLang="en-US" dirty="0">
                <a:latin typeface="Arial" panose="020B0604020202020204" pitchFamily="34" charset="0"/>
              </a:rPr>
              <a:t>The shock may continue for 5-6 seconds from the time the button is released.</a:t>
            </a:r>
          </a:p>
          <a:p>
            <a:pPr marL="228600" indent="-228600" eaLnBrk="1" hangingPunct="1"/>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Additional stuns can be delivered if needed and required</a:t>
            </a:r>
          </a:p>
          <a:p>
            <a:pPr marL="0" indent="0" eaLnBrk="1" hangingPunct="1">
              <a:buFontTx/>
              <a:buNone/>
            </a:pPr>
            <a:r>
              <a:rPr lang="en-US" altLang="en-US" dirty="0">
                <a:latin typeface="Arial" panose="020B0604020202020204" pitchFamily="34" charset="0"/>
              </a:rPr>
              <a:t>To administer a second shock, repeat activation steps above</a:t>
            </a:r>
          </a:p>
          <a:p>
            <a:pPr marL="228600" indent="-228600" eaLnBrk="1" hangingPunct="1"/>
            <a:endParaRPr lang="en-US" altLang="en-US" dirty="0">
              <a:latin typeface="Arial" panose="020B0604020202020204" pitchFamily="34" charset="0"/>
            </a:endParaRPr>
          </a:p>
          <a:p>
            <a:pPr marL="228600" indent="-228600" eaLnBrk="1" hangingPunct="1"/>
            <a:r>
              <a:rPr lang="en-US" altLang="en-US" b="1" dirty="0">
                <a:latin typeface="Arial" panose="020B0604020202020204" pitchFamily="34" charset="0"/>
              </a:rPr>
              <a:t>There is no audible tone prior to the stun-cuff delivering the shock</a:t>
            </a:r>
            <a:r>
              <a:rPr lang="en-US" altLang="en-US" dirty="0">
                <a:latin typeface="Arial" panose="020B0604020202020204" pitchFamily="34" charset="0"/>
              </a:rPr>
              <a:t>.  </a:t>
            </a:r>
          </a:p>
          <a:p>
            <a:pPr marL="228600" indent="-228600" eaLnBrk="1" hangingPunct="1"/>
            <a:r>
              <a:rPr lang="en-US" altLang="en-US" dirty="0">
                <a:latin typeface="Arial" panose="020B0604020202020204" pitchFamily="34" charset="0"/>
              </a:rPr>
              <a:t>IMPORTANT: Loud, repetitive verbal commands must be utilized to direct the offender. </a:t>
            </a:r>
          </a:p>
          <a:p>
            <a:pPr marL="228600" indent="-228600" eaLnBrk="1" hangingPunct="1"/>
            <a:r>
              <a:rPr lang="en-US" altLang="en-US" dirty="0">
                <a:latin typeface="Arial" panose="020B0604020202020204" pitchFamily="34" charset="0"/>
              </a:rPr>
              <a:t>The longer the fire button is pressed the likelihood of more shocks but the voltage should stay the same.</a:t>
            </a:r>
          </a:p>
          <a:p>
            <a:pPr marL="228600" indent="-228600" eaLnBrk="1" hangingPunct="1"/>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When the electricity is weak the red Battery light comes on.</a:t>
            </a:r>
          </a:p>
          <a:p>
            <a:pPr marL="228600" indent="-228600" eaLnBrk="1" hangingPunct="1"/>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When firing the Stun-Cuff prisoner control device, remember that everyone has a different level of tolerance. The Stun- The Stun-Cuff gives an initial burst of electricity for 5-6 seconds – some people may require more.  The longer the FIRE button is pressed, then additional shocks will be given.  The Stun-Cuff has up to 10 minutes of fire power and an approximate range of 100 yards.</a:t>
            </a:r>
          </a:p>
          <a:p>
            <a:pPr eaLnBrk="1" hangingPunct="1">
              <a:defRPr/>
            </a:pPr>
            <a:endParaRPr lang="en-US" dirty="0"/>
          </a:p>
        </p:txBody>
      </p:sp>
      <p:sp>
        <p:nvSpPr>
          <p:cNvPr id="4" name="Slide Number Placeholder 3">
            <a:extLst>
              <a:ext uri="{FF2B5EF4-FFF2-40B4-BE49-F238E27FC236}">
                <a16:creationId xmlns:a16="http://schemas.microsoft.com/office/drawing/2014/main" id="{1EFF1568-9828-0E35-68C3-0AA38BD2590F}"/>
              </a:ext>
            </a:extLst>
          </p:cNvPr>
          <p:cNvSpPr>
            <a:spLocks noGrp="1"/>
          </p:cNvSpPr>
          <p:nvPr>
            <p:ph type="sldNum" sz="quarter" idx="5"/>
          </p:nvPr>
        </p:nvSpPr>
        <p:spPr/>
        <p:txBody>
          <a:bodyPr/>
          <a:lstStyle/>
          <a:p>
            <a:fld id="{69B83CCF-5FD0-47AA-A172-91325D6AE562}" type="slidenum">
              <a:rPr lang="en-US" smtClean="0"/>
              <a:t>23</a:t>
            </a:fld>
            <a:endParaRPr lang="en-US"/>
          </a:p>
        </p:txBody>
      </p:sp>
    </p:spTree>
    <p:extLst>
      <p:ext uri="{BB962C8B-B14F-4D97-AF65-F5344CB8AC3E}">
        <p14:creationId xmlns:p14="http://schemas.microsoft.com/office/powerpoint/2010/main" val="223166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53887-229C-7FD2-9ADE-AC1F13F04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54AA9-331C-B863-7A6A-2A396C133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16ABB-6511-33D4-5F55-61B3009E5EEC}"/>
              </a:ext>
            </a:extLst>
          </p:cNvPr>
          <p:cNvSpPr>
            <a:spLocks noGrp="1"/>
          </p:cNvSpPr>
          <p:nvPr>
            <p:ph type="body" idx="1"/>
          </p:nvPr>
        </p:nvSpPr>
        <p:spPr/>
        <p:txBody>
          <a:bodyPr/>
          <a:lstStyle/>
          <a:p>
            <a:pPr marL="0" indent="0" eaLnBrk="1" hangingPunct="1">
              <a:buFontTx/>
              <a:buNone/>
            </a:pPr>
            <a:r>
              <a:rPr lang="en-US" altLang="en-US" sz="1200" dirty="0">
                <a:latin typeface="Arial" panose="020B0604020202020204" pitchFamily="34" charset="0"/>
              </a:rPr>
              <a:t>Towards top of page, far right side</a:t>
            </a:r>
            <a:endParaRPr lang="en-US" altLang="en-US" dirty="0">
              <a:latin typeface="Arial" panose="020B0604020202020204" pitchFamily="34" charset="0"/>
            </a:endParaRPr>
          </a:p>
          <a:p>
            <a:pPr eaLnBrk="1" hangingPunct="1">
              <a:defRPr/>
            </a:pPr>
            <a:endParaRPr lang="en-US" dirty="0"/>
          </a:p>
        </p:txBody>
      </p:sp>
      <p:sp>
        <p:nvSpPr>
          <p:cNvPr id="4" name="Slide Number Placeholder 3">
            <a:extLst>
              <a:ext uri="{FF2B5EF4-FFF2-40B4-BE49-F238E27FC236}">
                <a16:creationId xmlns:a16="http://schemas.microsoft.com/office/drawing/2014/main" id="{486BF793-0F59-1775-3476-E59F51D2CEB4}"/>
              </a:ext>
            </a:extLst>
          </p:cNvPr>
          <p:cNvSpPr>
            <a:spLocks noGrp="1"/>
          </p:cNvSpPr>
          <p:nvPr>
            <p:ph type="sldNum" sz="quarter" idx="5"/>
          </p:nvPr>
        </p:nvSpPr>
        <p:spPr/>
        <p:txBody>
          <a:bodyPr/>
          <a:lstStyle/>
          <a:p>
            <a:fld id="{69B83CCF-5FD0-47AA-A172-91325D6AE562}" type="slidenum">
              <a:rPr lang="en-US" smtClean="0"/>
              <a:t>24</a:t>
            </a:fld>
            <a:endParaRPr lang="en-US"/>
          </a:p>
        </p:txBody>
      </p:sp>
    </p:spTree>
    <p:extLst>
      <p:ext uri="{BB962C8B-B14F-4D97-AF65-F5344CB8AC3E}">
        <p14:creationId xmlns:p14="http://schemas.microsoft.com/office/powerpoint/2010/main" val="2716023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6CD3-2152-80FD-865A-3A0AB0F3F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3E5F3-32F4-887D-F4C5-A902BD6DE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CD122-EA97-E858-5679-E9148F6FE77E}"/>
              </a:ext>
            </a:extLst>
          </p:cNvPr>
          <p:cNvSpPr>
            <a:spLocks noGrp="1"/>
          </p:cNvSpPr>
          <p:nvPr>
            <p:ph type="body" idx="1"/>
          </p:nvPr>
        </p:nvSpPr>
        <p:spPr/>
        <p:txBody>
          <a:bodyPr/>
          <a:lstStyle/>
          <a:p>
            <a:pPr eaLnBrk="1" hangingPunct="1">
              <a:defRPr/>
            </a:pPr>
            <a:endParaRPr lang="en-US" dirty="0"/>
          </a:p>
        </p:txBody>
      </p:sp>
      <p:sp>
        <p:nvSpPr>
          <p:cNvPr id="4" name="Slide Number Placeholder 3">
            <a:extLst>
              <a:ext uri="{FF2B5EF4-FFF2-40B4-BE49-F238E27FC236}">
                <a16:creationId xmlns:a16="http://schemas.microsoft.com/office/drawing/2014/main" id="{BACD681D-125C-CEFC-F4EF-370B7C0C6BC7}"/>
              </a:ext>
            </a:extLst>
          </p:cNvPr>
          <p:cNvSpPr>
            <a:spLocks noGrp="1"/>
          </p:cNvSpPr>
          <p:nvPr>
            <p:ph type="sldNum" sz="quarter" idx="5"/>
          </p:nvPr>
        </p:nvSpPr>
        <p:spPr/>
        <p:txBody>
          <a:bodyPr/>
          <a:lstStyle/>
          <a:p>
            <a:fld id="{69B83CCF-5FD0-47AA-A172-91325D6AE562}" type="slidenum">
              <a:rPr lang="en-US" smtClean="0"/>
              <a:t>25</a:t>
            </a:fld>
            <a:endParaRPr lang="en-US"/>
          </a:p>
        </p:txBody>
      </p:sp>
    </p:spTree>
    <p:extLst>
      <p:ext uri="{BB962C8B-B14F-4D97-AF65-F5344CB8AC3E}">
        <p14:creationId xmlns:p14="http://schemas.microsoft.com/office/powerpoint/2010/main" val="199996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D41FD-DF63-A633-6624-15656B10E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BD8C7-948D-DE95-F268-6C08E1EE6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23DD47-FC5A-2184-DFF0-7AEEDC43AD2B}"/>
              </a:ext>
            </a:extLst>
          </p:cNvPr>
          <p:cNvSpPr>
            <a:spLocks noGrp="1"/>
          </p:cNvSpPr>
          <p:nvPr>
            <p:ph type="body" idx="1"/>
          </p:nvPr>
        </p:nvSpPr>
        <p:spPr/>
        <p:txBody>
          <a:bodyPr/>
          <a:lstStyle/>
          <a:p>
            <a:pPr eaLnBrk="1" hangingPunct="1">
              <a:defRPr/>
            </a:pPr>
            <a:endParaRPr lang="en-US" dirty="0"/>
          </a:p>
        </p:txBody>
      </p:sp>
      <p:sp>
        <p:nvSpPr>
          <p:cNvPr id="4" name="Slide Number Placeholder 3">
            <a:extLst>
              <a:ext uri="{FF2B5EF4-FFF2-40B4-BE49-F238E27FC236}">
                <a16:creationId xmlns:a16="http://schemas.microsoft.com/office/drawing/2014/main" id="{7B1D75F6-B2B2-F29E-A2DE-B92AB55C5198}"/>
              </a:ext>
            </a:extLst>
          </p:cNvPr>
          <p:cNvSpPr>
            <a:spLocks noGrp="1"/>
          </p:cNvSpPr>
          <p:nvPr>
            <p:ph type="sldNum" sz="quarter" idx="5"/>
          </p:nvPr>
        </p:nvSpPr>
        <p:spPr/>
        <p:txBody>
          <a:bodyPr/>
          <a:lstStyle/>
          <a:p>
            <a:fld id="{69B83CCF-5FD0-47AA-A172-91325D6AE562}" type="slidenum">
              <a:rPr lang="en-US" smtClean="0"/>
              <a:t>26</a:t>
            </a:fld>
            <a:endParaRPr lang="en-US"/>
          </a:p>
        </p:txBody>
      </p:sp>
    </p:spTree>
    <p:extLst>
      <p:ext uri="{BB962C8B-B14F-4D97-AF65-F5344CB8AC3E}">
        <p14:creationId xmlns:p14="http://schemas.microsoft.com/office/powerpoint/2010/main" val="28851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45B2-A26D-9BBC-7458-59797E659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07A9-9D26-51D9-F26E-B5AFA5C00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6F18A-1D62-6B39-AC6E-BD9F2A8C9F59}"/>
              </a:ext>
            </a:extLst>
          </p:cNvPr>
          <p:cNvSpPr>
            <a:spLocks noGrp="1"/>
          </p:cNvSpPr>
          <p:nvPr>
            <p:ph type="body" idx="1"/>
          </p:nvPr>
        </p:nvSpPr>
        <p:spPr/>
        <p:txBody>
          <a:bodyPr/>
          <a:lstStyle/>
          <a:p>
            <a:pPr eaLnBrk="1" hangingPunct="1">
              <a:defRPr/>
            </a:pPr>
            <a:endParaRPr lang="en-US" dirty="0"/>
          </a:p>
        </p:txBody>
      </p:sp>
      <p:sp>
        <p:nvSpPr>
          <p:cNvPr id="4" name="Slide Number Placeholder 3">
            <a:extLst>
              <a:ext uri="{FF2B5EF4-FFF2-40B4-BE49-F238E27FC236}">
                <a16:creationId xmlns:a16="http://schemas.microsoft.com/office/drawing/2014/main" id="{F6442BD3-4162-9125-1F92-DF0C38E9E757}"/>
              </a:ext>
            </a:extLst>
          </p:cNvPr>
          <p:cNvSpPr>
            <a:spLocks noGrp="1"/>
          </p:cNvSpPr>
          <p:nvPr>
            <p:ph type="sldNum" sz="quarter" idx="5"/>
          </p:nvPr>
        </p:nvSpPr>
        <p:spPr/>
        <p:txBody>
          <a:bodyPr/>
          <a:lstStyle/>
          <a:p>
            <a:fld id="{69B83CCF-5FD0-47AA-A172-91325D6AE562}" type="slidenum">
              <a:rPr lang="en-US" smtClean="0"/>
              <a:t>27</a:t>
            </a:fld>
            <a:endParaRPr lang="en-US"/>
          </a:p>
        </p:txBody>
      </p:sp>
    </p:spTree>
    <p:extLst>
      <p:ext uri="{BB962C8B-B14F-4D97-AF65-F5344CB8AC3E}">
        <p14:creationId xmlns:p14="http://schemas.microsoft.com/office/powerpoint/2010/main" val="1906083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29DE0-7E1A-861E-AF10-A6996D8E6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38BD3-8840-5F9B-92B6-E36CB0BAF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B42B9-96BB-69F6-F5A6-4C38C6B6A1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Only specific staff will be given the authorization to charge the device and the remote control.</a:t>
            </a:r>
          </a:p>
          <a:p>
            <a:pPr marL="0" indent="0" eaLnBrk="1" hangingPunct="1">
              <a:buFontTx/>
              <a:buNone/>
            </a:pPr>
            <a:endParaRPr lang="en-US" altLang="en-US" dirty="0">
              <a:latin typeface="Arial" panose="020B0604020202020204" pitchFamily="34" charset="0"/>
            </a:endParaRPr>
          </a:p>
          <a:p>
            <a:pPr marL="0" indent="0" eaLnBrk="1" hangingPunct="1">
              <a:buFontTx/>
              <a:buNone/>
            </a:pPr>
            <a:r>
              <a:rPr lang="en-US" altLang="en-US" dirty="0">
                <a:latin typeface="Arial" panose="020B0604020202020204" pitchFamily="34" charset="0"/>
              </a:rPr>
              <a:t>Once the cuff and remote control have been placed on the charger the lights will be displayed at the front of the charger. If they are red leave the unit on and allow it to charge. Once both lights turn green the device is fully charged. Disconnect from power and leave the cuff and remote in the charging station. </a:t>
            </a:r>
          </a:p>
          <a:p>
            <a:pPr marL="0" indent="0" eaLnBrk="1" hangingPunct="1">
              <a:buFontTx/>
              <a:buNone/>
            </a:pPr>
            <a:endParaRPr lang="en-US" altLang="en-US" dirty="0">
              <a:latin typeface="Arial" panose="020B0604020202020204" pitchFamily="34" charset="0"/>
            </a:endParaRPr>
          </a:p>
          <a:p>
            <a:pPr marL="0" indent="0" eaLnBrk="1" hangingPunct="1">
              <a:buFontTx/>
              <a:buNone/>
            </a:pPr>
            <a:r>
              <a:rPr lang="en-US" altLang="en-US" dirty="0">
                <a:latin typeface="Arial" panose="020B0604020202020204" pitchFamily="34" charset="0"/>
              </a:rPr>
              <a:t>The batteries must be replaced every two years to maintain the full ten minutes of shocking power.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eaLnBrk="1" hangingPunct="1">
              <a:defRPr/>
            </a:pPr>
            <a:endParaRPr lang="en-US" dirty="0"/>
          </a:p>
        </p:txBody>
      </p:sp>
      <p:sp>
        <p:nvSpPr>
          <p:cNvPr id="4" name="Slide Number Placeholder 3">
            <a:extLst>
              <a:ext uri="{FF2B5EF4-FFF2-40B4-BE49-F238E27FC236}">
                <a16:creationId xmlns:a16="http://schemas.microsoft.com/office/drawing/2014/main" id="{B14FA620-C04A-7BC5-0D6E-7ABBEC3618A8}"/>
              </a:ext>
            </a:extLst>
          </p:cNvPr>
          <p:cNvSpPr>
            <a:spLocks noGrp="1"/>
          </p:cNvSpPr>
          <p:nvPr>
            <p:ph type="sldNum" sz="quarter" idx="5"/>
          </p:nvPr>
        </p:nvSpPr>
        <p:spPr/>
        <p:txBody>
          <a:bodyPr/>
          <a:lstStyle/>
          <a:p>
            <a:fld id="{69B83CCF-5FD0-47AA-A172-91325D6AE562}" type="slidenum">
              <a:rPr lang="en-US" smtClean="0"/>
              <a:t>28</a:t>
            </a:fld>
            <a:endParaRPr lang="en-US"/>
          </a:p>
        </p:txBody>
      </p:sp>
    </p:spTree>
    <p:extLst>
      <p:ext uri="{BB962C8B-B14F-4D97-AF65-F5344CB8AC3E}">
        <p14:creationId xmlns:p14="http://schemas.microsoft.com/office/powerpoint/2010/main" val="2738742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7E91-0FBB-8568-DEBC-BFC29614B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BF2AE-227C-5E6E-C2E2-A9CFF9AE0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0DEFC-4624-853A-C3D5-BFD00003FEAC}"/>
              </a:ext>
            </a:extLst>
          </p:cNvPr>
          <p:cNvSpPr>
            <a:spLocks noGrp="1"/>
          </p:cNvSpPr>
          <p:nvPr>
            <p:ph type="body" idx="1"/>
          </p:nvPr>
        </p:nvSpPr>
        <p:spPr/>
        <p:txBody>
          <a:bodyPr/>
          <a:lstStyle/>
          <a:p>
            <a:pPr marL="228600" indent="-228600" eaLnBrk="1" hangingPunct="1">
              <a:buFontTx/>
              <a:buAutoNum type="arabicPeriod"/>
            </a:pPr>
            <a:r>
              <a:rPr lang="en-US" altLang="en-US" dirty="0">
                <a:latin typeface="Arial" panose="020B0604020202020204" pitchFamily="34" charset="0"/>
              </a:rPr>
              <a:t>Staff will read the notification to the offender to ensure they will understand the device going on them and what the possible effects are.</a:t>
            </a:r>
          </a:p>
          <a:p>
            <a:pPr marL="228600" indent="-228600" eaLnBrk="1" hangingPunct="1">
              <a:buFontTx/>
              <a:buAutoNum type="arabicPeriod"/>
            </a:pPr>
            <a:r>
              <a:rPr lang="en-US" altLang="en-US" dirty="0">
                <a:latin typeface="Arial" panose="020B0604020202020204" pitchFamily="34" charset="0"/>
              </a:rPr>
              <a:t>The offender does not have to sign the notification, if they refuse to sign notate the refusal on the notification.</a:t>
            </a:r>
          </a:p>
          <a:p>
            <a:pPr marL="228600" indent="-228600" eaLnBrk="1" hangingPunct="1">
              <a:buFontTx/>
              <a:buAutoNum type="arabicPeriod"/>
            </a:pPr>
            <a:r>
              <a:rPr lang="en-US" altLang="en-US" dirty="0">
                <a:latin typeface="Arial" panose="020B0604020202020204" pitchFamily="34" charset="0"/>
              </a:rPr>
              <a:t>The device will/can be placed on the offender without a signature.</a:t>
            </a:r>
          </a:p>
          <a:p>
            <a:pPr marL="228600" indent="-228600" eaLnBrk="1" hangingPunct="1">
              <a:buFontTx/>
              <a:buAutoNum type="arabicPeriod"/>
            </a:pPr>
            <a:endParaRPr lang="en-US" altLang="en-US" dirty="0">
              <a:latin typeface="Arial" panose="020B0604020202020204" pitchFamily="34" charset="0"/>
            </a:endParaRPr>
          </a:p>
          <a:p>
            <a:pPr marL="228600" indent="-228600" eaLnBrk="1" hangingPunct="1"/>
            <a:r>
              <a:rPr lang="en-US" altLang="en-US" dirty="0">
                <a:latin typeface="Arial" panose="020B0604020202020204" pitchFamily="34" charset="0"/>
              </a:rPr>
              <a:t>GIVE STUDENTS “INMATE NOTIFICATION FORM”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eaLnBrk="1" hangingPunct="1">
              <a:defRPr/>
            </a:pPr>
            <a:endParaRPr lang="en-US" dirty="0"/>
          </a:p>
        </p:txBody>
      </p:sp>
      <p:sp>
        <p:nvSpPr>
          <p:cNvPr id="4" name="Slide Number Placeholder 3">
            <a:extLst>
              <a:ext uri="{FF2B5EF4-FFF2-40B4-BE49-F238E27FC236}">
                <a16:creationId xmlns:a16="http://schemas.microsoft.com/office/drawing/2014/main" id="{1108BD16-8EEC-1527-EB04-D90DA657B6FB}"/>
              </a:ext>
            </a:extLst>
          </p:cNvPr>
          <p:cNvSpPr>
            <a:spLocks noGrp="1"/>
          </p:cNvSpPr>
          <p:nvPr>
            <p:ph type="sldNum" sz="quarter" idx="5"/>
          </p:nvPr>
        </p:nvSpPr>
        <p:spPr/>
        <p:txBody>
          <a:bodyPr/>
          <a:lstStyle/>
          <a:p>
            <a:fld id="{69B83CCF-5FD0-47AA-A172-91325D6AE562}" type="slidenum">
              <a:rPr lang="en-US" smtClean="0"/>
              <a:t>29</a:t>
            </a:fld>
            <a:endParaRPr lang="en-US"/>
          </a:p>
        </p:txBody>
      </p:sp>
    </p:spTree>
    <p:extLst>
      <p:ext uri="{BB962C8B-B14F-4D97-AF65-F5344CB8AC3E}">
        <p14:creationId xmlns:p14="http://schemas.microsoft.com/office/powerpoint/2010/main" val="93496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83CCF-5FD0-47AA-A172-91325D6AE562}" type="slidenum">
              <a:rPr lang="en-US" smtClean="0"/>
              <a:t>3</a:t>
            </a:fld>
            <a:endParaRPr lang="en-US"/>
          </a:p>
        </p:txBody>
      </p:sp>
    </p:spTree>
    <p:extLst>
      <p:ext uri="{BB962C8B-B14F-4D97-AF65-F5344CB8AC3E}">
        <p14:creationId xmlns:p14="http://schemas.microsoft.com/office/powerpoint/2010/main" val="2181763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885B2-4C63-8905-6F4A-477F83807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8347E-2A93-029D-220B-A6EF450A6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0163D-1278-D73A-C3B3-890D38877434}"/>
              </a:ext>
            </a:extLst>
          </p:cNvPr>
          <p:cNvSpPr>
            <a:spLocks noGrp="1"/>
          </p:cNvSpPr>
          <p:nvPr>
            <p:ph type="body" idx="1"/>
          </p:nvPr>
        </p:nvSpPr>
        <p:spPr/>
        <p:txBody>
          <a:bodyPr/>
          <a:lstStyle/>
          <a:p>
            <a:pPr marL="228600" indent="-228600" eaLnBrk="1" hangingPunct="1">
              <a:buFontTx/>
              <a:buAutoNum type="arabicPeriod"/>
            </a:pPr>
            <a:r>
              <a:rPr lang="en-US" altLang="en-US" dirty="0">
                <a:latin typeface="Arial" panose="020B0604020202020204" pitchFamily="34" charset="0"/>
              </a:rPr>
              <a:t>Follow all polices and procedures concerning use of force and when dealing with a situation that may need the staff member to administer a shock to the offender.</a:t>
            </a:r>
          </a:p>
          <a:p>
            <a:pPr marL="228600" indent="-228600" eaLnBrk="1" hangingPunct="1">
              <a:buFontTx/>
              <a:buAutoNum type="arabicPeriod"/>
            </a:pPr>
            <a:r>
              <a:rPr lang="en-US" altLang="en-US" dirty="0">
                <a:latin typeface="Arial" panose="020B0604020202020204" pitchFamily="34" charset="0"/>
              </a:rPr>
              <a:t>Good strong verbal skills must be used in order to notify the offender and your fellow staff member of what may come. </a:t>
            </a:r>
          </a:p>
          <a:p>
            <a:pPr marL="228600" indent="-228600" eaLnBrk="1" hangingPunct="1">
              <a:buFontTx/>
              <a:buAutoNum type="arabicPeriod"/>
            </a:pPr>
            <a:r>
              <a:rPr lang="en-US" altLang="en-US" dirty="0">
                <a:latin typeface="Arial" panose="020B0604020202020204" pitchFamily="34" charset="0"/>
              </a:rPr>
              <a:t>Reason for possible activation are attempted escape, attempted assault to the staff member or other personal, attempting to remove or defeat the device, if staff loose sight of the offender with in the hospital setting. Remind staff the situation will dictate the outcome and tactics of each use of force. </a:t>
            </a:r>
          </a:p>
          <a:p>
            <a:pPr marL="228600" indent="-228600" eaLnBrk="1" hangingPunct="1">
              <a:buFontTx/>
              <a:buAutoNum type="arabicPeriod"/>
            </a:pPr>
            <a:r>
              <a:rPr lang="en-US" altLang="en-US" dirty="0">
                <a:latin typeface="Arial" panose="020B0604020202020204" pitchFamily="34" charset="0"/>
              </a:rPr>
              <a:t>Remind staff the totality of circumstances and their perception of the incident will play a major factor in the possible activation of the device. </a:t>
            </a:r>
          </a:p>
          <a:p>
            <a:pPr marL="228600" indent="-228600" eaLnBrk="1" hangingPunct="1">
              <a:buFontTx/>
              <a:buAutoNum type="arabicPeriod"/>
            </a:pPr>
            <a:r>
              <a:rPr lang="en-US" altLang="en-US" dirty="0">
                <a:latin typeface="Arial" panose="020B0604020202020204" pitchFamily="34" charset="0"/>
              </a:rPr>
              <a:t>The stun cuff will not have an audible tone before it administers the shock. The only warning that the offender will get is the loud verbal commands from the staff member controlling the remote control.</a:t>
            </a:r>
          </a:p>
          <a:p>
            <a:pPr marL="228600" indent="-228600" eaLnBrk="1" hangingPunct="1">
              <a:buFontTx/>
              <a:buAutoNum type="arabicPeriod"/>
            </a:pPr>
            <a:r>
              <a:rPr lang="en-US" altLang="en-US" dirty="0">
                <a:latin typeface="Arial" panose="020B0604020202020204" pitchFamily="34" charset="0"/>
              </a:rPr>
              <a:t>If staff are going to administer a shock to the offender they must be able to communicate to their fellow staff members so they may take control of the offender and restrain them from causing any further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eaLnBrk="1" hangingPunct="1">
              <a:defRPr/>
            </a:pPr>
            <a:endParaRPr lang="en-US" dirty="0"/>
          </a:p>
        </p:txBody>
      </p:sp>
      <p:sp>
        <p:nvSpPr>
          <p:cNvPr id="4" name="Slide Number Placeholder 3">
            <a:extLst>
              <a:ext uri="{FF2B5EF4-FFF2-40B4-BE49-F238E27FC236}">
                <a16:creationId xmlns:a16="http://schemas.microsoft.com/office/drawing/2014/main" id="{A6FE0242-E842-71C7-757B-886A405273B1}"/>
              </a:ext>
            </a:extLst>
          </p:cNvPr>
          <p:cNvSpPr>
            <a:spLocks noGrp="1"/>
          </p:cNvSpPr>
          <p:nvPr>
            <p:ph type="sldNum" sz="quarter" idx="5"/>
          </p:nvPr>
        </p:nvSpPr>
        <p:spPr/>
        <p:txBody>
          <a:bodyPr/>
          <a:lstStyle/>
          <a:p>
            <a:fld id="{69B83CCF-5FD0-47AA-A172-91325D6AE562}" type="slidenum">
              <a:rPr lang="en-US" smtClean="0"/>
              <a:t>30</a:t>
            </a:fld>
            <a:endParaRPr lang="en-US"/>
          </a:p>
        </p:txBody>
      </p:sp>
    </p:spTree>
    <p:extLst>
      <p:ext uri="{BB962C8B-B14F-4D97-AF65-F5344CB8AC3E}">
        <p14:creationId xmlns:p14="http://schemas.microsoft.com/office/powerpoint/2010/main" val="2006371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7138-65CF-57FD-AF5B-56C9201AD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D17F8-08B8-8F82-7A62-D1E33BBF5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5CA04-B56C-74C7-FEFA-53B893FDF94E}"/>
              </a:ext>
            </a:extLst>
          </p:cNvPr>
          <p:cNvSpPr>
            <a:spLocks noGrp="1"/>
          </p:cNvSpPr>
          <p:nvPr>
            <p:ph type="body" idx="1"/>
          </p:nvPr>
        </p:nvSpPr>
        <p:spPr/>
        <p:txBody>
          <a:bodyPr/>
          <a:lstStyle/>
          <a:p>
            <a:pPr eaLnBrk="1" hangingPunct="1"/>
            <a:r>
              <a:rPr lang="en-US" altLang="en-US" dirty="0">
                <a:latin typeface="Arial" panose="020B0604020202020204" pitchFamily="34" charset="0"/>
              </a:rPr>
              <a:t>1. If staff do administer a shock of the stun cuff to the offender, the offender can/may loose control over balance, body fluids to include urine and possible self defecation.</a:t>
            </a:r>
          </a:p>
          <a:p>
            <a:pPr eaLnBrk="1" hangingPunct="1"/>
            <a:r>
              <a:rPr lang="en-US" altLang="en-US" dirty="0">
                <a:latin typeface="Arial" panose="020B0604020202020204" pitchFamily="34" charset="0"/>
              </a:rPr>
              <a:t>2. Signature marks will be present immediately after the shock has been administered to the offender. </a:t>
            </a:r>
          </a:p>
          <a:p>
            <a:pPr eaLnBrk="1" hangingPunct="1"/>
            <a:r>
              <a:rPr lang="en-US" altLang="en-US" dirty="0">
                <a:latin typeface="Arial" panose="020B0604020202020204" pitchFamily="34" charset="0"/>
              </a:rPr>
              <a:t>3. Once the control of the offender is regained - the offender must be returned back to the facility immediately. </a:t>
            </a:r>
          </a:p>
          <a:p>
            <a:pPr eaLnBrk="1" hangingPunct="1"/>
            <a:r>
              <a:rPr lang="en-US" altLang="en-US" dirty="0">
                <a:latin typeface="Arial" panose="020B0604020202020204" pitchFamily="34" charset="0"/>
              </a:rPr>
              <a:t> 4. If a shock has been administered (i.e. medical transport, court hearing, medical day trip, etc.), the Shift Commander must be notified immediately.</a:t>
            </a:r>
          </a:p>
          <a:p>
            <a:pPr eaLnBrk="1" hangingPunct="1"/>
            <a:r>
              <a:rPr lang="en-US" altLang="en-US" dirty="0">
                <a:latin typeface="Arial" panose="020B0604020202020204" pitchFamily="34" charset="0"/>
              </a:rPr>
              <a:t>5. Ensure the restraints are all still properly placed on the offender and escort the offender back to the transport vehicle.</a:t>
            </a:r>
          </a:p>
          <a:p>
            <a:pPr eaLnBrk="1" hangingPunct="1"/>
            <a:r>
              <a:rPr lang="en-US" altLang="en-US" dirty="0">
                <a:latin typeface="Arial" panose="020B0604020202020204" pitchFamily="34" charset="0"/>
              </a:rPr>
              <a:t>6.  If at a court hearing get the offender to a secure location and notify the shift commander, a decision to deploy additional staff may be warranted.</a:t>
            </a:r>
          </a:p>
          <a:p>
            <a:pPr eaLnBrk="1" hangingPunct="1"/>
            <a:r>
              <a:rPr lang="en-US" altLang="en-US" dirty="0">
                <a:latin typeface="Arial" panose="020B0604020202020204" pitchFamily="34" charset="0"/>
              </a:rPr>
              <a:t>7.  Upon return an anatomical report must be completed by medical staff and a PC/DCIS report completed.</a:t>
            </a:r>
          </a:p>
          <a:p>
            <a:pPr eaLnBrk="1" hangingPunct="1">
              <a:defRPr/>
            </a:pPr>
            <a:endParaRPr lang="en-US" dirty="0"/>
          </a:p>
        </p:txBody>
      </p:sp>
      <p:sp>
        <p:nvSpPr>
          <p:cNvPr id="4" name="Slide Number Placeholder 3">
            <a:extLst>
              <a:ext uri="{FF2B5EF4-FFF2-40B4-BE49-F238E27FC236}">
                <a16:creationId xmlns:a16="http://schemas.microsoft.com/office/drawing/2014/main" id="{48258D15-7790-9EDA-937D-703630C856EA}"/>
              </a:ext>
            </a:extLst>
          </p:cNvPr>
          <p:cNvSpPr>
            <a:spLocks noGrp="1"/>
          </p:cNvSpPr>
          <p:nvPr>
            <p:ph type="sldNum" sz="quarter" idx="5"/>
          </p:nvPr>
        </p:nvSpPr>
        <p:spPr/>
        <p:txBody>
          <a:bodyPr/>
          <a:lstStyle/>
          <a:p>
            <a:fld id="{69B83CCF-5FD0-47AA-A172-91325D6AE562}" type="slidenum">
              <a:rPr lang="en-US" smtClean="0"/>
              <a:t>31</a:t>
            </a:fld>
            <a:endParaRPr lang="en-US"/>
          </a:p>
        </p:txBody>
      </p:sp>
    </p:spTree>
    <p:extLst>
      <p:ext uri="{BB962C8B-B14F-4D97-AF65-F5344CB8AC3E}">
        <p14:creationId xmlns:p14="http://schemas.microsoft.com/office/powerpoint/2010/main" val="2009812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BBCD-1A4A-58D4-1A4B-0595B2CC7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D8795-675F-71F3-20D8-11E85C0FE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B2723-8E53-6B34-8193-72A6787E2545}"/>
              </a:ext>
            </a:extLst>
          </p:cNvPr>
          <p:cNvSpPr>
            <a:spLocks noGrp="1"/>
          </p:cNvSpPr>
          <p:nvPr>
            <p:ph type="body" idx="1"/>
          </p:nvPr>
        </p:nvSpPr>
        <p:spPr/>
        <p:txBody>
          <a:bodyPr/>
          <a:lstStyle/>
          <a:p>
            <a:pPr marL="228600" indent="-228600" eaLnBrk="1" hangingPunct="1">
              <a:buFontTx/>
              <a:buAutoNum type="arabicPeriod"/>
            </a:pPr>
            <a:r>
              <a:rPr lang="en-US" altLang="en-US" dirty="0">
                <a:latin typeface="Arial" panose="020B0604020202020204" pitchFamily="34" charset="0"/>
              </a:rPr>
              <a:t>A PCDCIS report must be generated as soon as possible and a use of force report must be completed before the end of your tour of duty. AR 100-07.</a:t>
            </a:r>
          </a:p>
          <a:p>
            <a:pPr marL="228600" indent="-228600" eaLnBrk="1" hangingPunct="1">
              <a:buFontTx/>
              <a:buAutoNum type="arabicPeriod"/>
            </a:pPr>
            <a:r>
              <a:rPr lang="en-US" altLang="en-US" dirty="0">
                <a:latin typeface="Arial" panose="020B0604020202020204" pitchFamily="34" charset="0"/>
              </a:rPr>
              <a:t>All staff injuries, whether or not medical attention is being sought, must be reported to the Shift Commander or immediate supervisor. </a:t>
            </a:r>
          </a:p>
        </p:txBody>
      </p:sp>
      <p:sp>
        <p:nvSpPr>
          <p:cNvPr id="4" name="Slide Number Placeholder 3">
            <a:extLst>
              <a:ext uri="{FF2B5EF4-FFF2-40B4-BE49-F238E27FC236}">
                <a16:creationId xmlns:a16="http://schemas.microsoft.com/office/drawing/2014/main" id="{0D2E815F-E9E8-360C-C801-66F80C684F23}"/>
              </a:ext>
            </a:extLst>
          </p:cNvPr>
          <p:cNvSpPr>
            <a:spLocks noGrp="1"/>
          </p:cNvSpPr>
          <p:nvPr>
            <p:ph type="sldNum" sz="quarter" idx="5"/>
          </p:nvPr>
        </p:nvSpPr>
        <p:spPr/>
        <p:txBody>
          <a:bodyPr/>
          <a:lstStyle/>
          <a:p>
            <a:fld id="{69B83CCF-5FD0-47AA-A172-91325D6AE562}" type="slidenum">
              <a:rPr lang="en-US" smtClean="0"/>
              <a:t>32</a:t>
            </a:fld>
            <a:endParaRPr lang="en-US"/>
          </a:p>
        </p:txBody>
      </p:sp>
    </p:spTree>
    <p:extLst>
      <p:ext uri="{BB962C8B-B14F-4D97-AF65-F5344CB8AC3E}">
        <p14:creationId xmlns:p14="http://schemas.microsoft.com/office/powerpoint/2010/main" val="138367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04502-714C-C64E-EE1E-2F479766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A8E46-AEA1-F37A-331A-FDD4F8145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0477E-008C-1BA0-6EAA-B397C80BBCBA}"/>
              </a:ext>
            </a:extLst>
          </p:cNvPr>
          <p:cNvSpPr>
            <a:spLocks noGrp="1"/>
          </p:cNvSpPr>
          <p:nvPr>
            <p:ph type="body" idx="1"/>
          </p:nvPr>
        </p:nvSpPr>
        <p:spPr/>
        <p:txBody>
          <a:bodyPr/>
          <a:lstStyle/>
          <a:p>
            <a:pPr marL="228600" indent="-228600" eaLnBrk="1" hangingPunct="1">
              <a:buFontTx/>
              <a:buAutoNum type="arabicPeriod"/>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7512614-3DE0-5C9F-E38E-6F829E1AC17D}"/>
              </a:ext>
            </a:extLst>
          </p:cNvPr>
          <p:cNvSpPr>
            <a:spLocks noGrp="1"/>
          </p:cNvSpPr>
          <p:nvPr>
            <p:ph type="sldNum" sz="quarter" idx="5"/>
          </p:nvPr>
        </p:nvSpPr>
        <p:spPr/>
        <p:txBody>
          <a:bodyPr/>
          <a:lstStyle/>
          <a:p>
            <a:fld id="{69B83CCF-5FD0-47AA-A172-91325D6AE562}" type="slidenum">
              <a:rPr lang="en-US" smtClean="0"/>
              <a:t>33</a:t>
            </a:fld>
            <a:endParaRPr lang="en-US"/>
          </a:p>
        </p:txBody>
      </p:sp>
    </p:spTree>
    <p:extLst>
      <p:ext uri="{BB962C8B-B14F-4D97-AF65-F5344CB8AC3E}">
        <p14:creationId xmlns:p14="http://schemas.microsoft.com/office/powerpoint/2010/main" val="2547853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0F36F-88D4-000E-6145-0DCDC9A75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865EC-C596-F45C-EBB8-736E7E23D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E40C1-5ADA-AE41-533E-125A691804BF}"/>
              </a:ext>
            </a:extLst>
          </p:cNvPr>
          <p:cNvSpPr>
            <a:spLocks noGrp="1"/>
          </p:cNvSpPr>
          <p:nvPr>
            <p:ph type="body" idx="1"/>
          </p:nvPr>
        </p:nvSpPr>
        <p:spPr/>
        <p:txBody>
          <a:bodyPr/>
          <a:lstStyle/>
          <a:p>
            <a:pPr marL="228600" indent="-228600" eaLnBrk="1" hangingPunct="1">
              <a:buFontTx/>
              <a:buAutoNum type="arabicPeriod"/>
            </a:pPr>
            <a:r>
              <a:rPr lang="en-US" altLang="en-US" dirty="0">
                <a:latin typeface="Arial" panose="020B0604020202020204" pitchFamily="34" charset="0"/>
              </a:rPr>
              <a:t>Staff must show they can turn the device on, place it on power safe mode, activate the device and turn the stun cuff off. Along with taking the written test, 80% Pass/Fail. </a:t>
            </a:r>
          </a:p>
          <a:p>
            <a:pPr marL="228600" indent="-228600" eaLnBrk="1" hangingPunct="1">
              <a:buFontTx/>
              <a:buAutoNum type="arabicPeriod"/>
            </a:pPr>
            <a:r>
              <a:rPr lang="en-US" altLang="en-US" dirty="0">
                <a:latin typeface="Arial" panose="020B0604020202020204" pitchFamily="34" charset="0"/>
              </a:rPr>
              <a:t>At no time, may any class participant/staff person be subjected or forced to testing of the Stun-Cuff on themselves.</a:t>
            </a:r>
          </a:p>
        </p:txBody>
      </p:sp>
      <p:sp>
        <p:nvSpPr>
          <p:cNvPr id="4" name="Slide Number Placeholder 3">
            <a:extLst>
              <a:ext uri="{FF2B5EF4-FFF2-40B4-BE49-F238E27FC236}">
                <a16:creationId xmlns:a16="http://schemas.microsoft.com/office/drawing/2014/main" id="{23C76EAA-A6CF-0DCE-939F-E80BF94304D9}"/>
              </a:ext>
            </a:extLst>
          </p:cNvPr>
          <p:cNvSpPr>
            <a:spLocks noGrp="1"/>
          </p:cNvSpPr>
          <p:nvPr>
            <p:ph type="sldNum" sz="quarter" idx="5"/>
          </p:nvPr>
        </p:nvSpPr>
        <p:spPr/>
        <p:txBody>
          <a:bodyPr/>
          <a:lstStyle/>
          <a:p>
            <a:fld id="{69B83CCF-5FD0-47AA-A172-91325D6AE562}" type="slidenum">
              <a:rPr lang="en-US" smtClean="0"/>
              <a:t>34</a:t>
            </a:fld>
            <a:endParaRPr lang="en-US"/>
          </a:p>
        </p:txBody>
      </p:sp>
    </p:spTree>
    <p:extLst>
      <p:ext uri="{BB962C8B-B14F-4D97-AF65-F5344CB8AC3E}">
        <p14:creationId xmlns:p14="http://schemas.microsoft.com/office/powerpoint/2010/main" val="196334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E0E12"/>
                </a:solidFill>
                <a:latin typeface="Arial" panose="020B0604020202020204" pitchFamily="34" charset="0"/>
                <a:cs typeface="Arial" panose="020B0604020202020204" pitchFamily="34" charset="0"/>
              </a:rPr>
              <a:t>The Stun-Cuff system is intended to provide a safe and effective restraint and deterrent for use in court or the transport of prisoners. It is intended to reduce the risk of prisoner violence and the degree of physical force by officers. </a:t>
            </a:r>
            <a:r>
              <a:rPr lang="en-US" altLang="en-US" sz="1200" dirty="0">
                <a:latin typeface="Arial" panose="020B0604020202020204" pitchFamily="34" charset="0"/>
                <a:cs typeface="Arial" panose="020B0604020202020204" pitchFamily="34" charset="0"/>
              </a:rPr>
              <a:t>The Institutional System comprises of the Institutional cuff which can be a single or dual cuff system, transmitter, charging base and carrying cases.  The Institutional cuff is a wireless Stun-Cuff that provides users with the ability to download data regarding each firing, date, time and duration. The single system comes with a standard transmitter which can control one cuff. The dual cuff system will come with the dual cuff transmitter which controls both cuffs simultaneously. There is also a multi-cuff transmitter that allows one individual the ability to control up to nine stun-cuffs.  One charging base for both the transmitter and cuff(s) which will turn from Red to Green when they are charged.  There is a duty belt holster for the cuff and the transmitter has a sleeve with clip. </a:t>
            </a:r>
          </a:p>
          <a:p>
            <a:endParaRPr lang="en-US" dirty="0"/>
          </a:p>
        </p:txBody>
      </p:sp>
      <p:sp>
        <p:nvSpPr>
          <p:cNvPr id="4" name="Slide Number Placeholder 3"/>
          <p:cNvSpPr>
            <a:spLocks noGrp="1"/>
          </p:cNvSpPr>
          <p:nvPr>
            <p:ph type="sldNum" sz="quarter" idx="5"/>
          </p:nvPr>
        </p:nvSpPr>
        <p:spPr/>
        <p:txBody>
          <a:bodyPr/>
          <a:lstStyle/>
          <a:p>
            <a:fld id="{69B83CCF-5FD0-47AA-A172-91325D6AE562}" type="slidenum">
              <a:rPr lang="en-US" smtClean="0"/>
              <a:t>4</a:t>
            </a:fld>
            <a:endParaRPr lang="en-US"/>
          </a:p>
        </p:txBody>
      </p:sp>
    </p:spTree>
    <p:extLst>
      <p:ext uri="{BB962C8B-B14F-4D97-AF65-F5344CB8AC3E}">
        <p14:creationId xmlns:p14="http://schemas.microsoft.com/office/powerpoint/2010/main" val="279174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BBD9-0126-A120-7133-EB45DD069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3F69F-464C-BF64-4C41-6B41FB829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745C0-DFF8-0B8D-918B-BFB1DA7AD9A5}"/>
              </a:ext>
            </a:extLst>
          </p:cNvPr>
          <p:cNvSpPr>
            <a:spLocks noGrp="1"/>
          </p:cNvSpPr>
          <p:nvPr>
            <p:ph type="body" idx="1"/>
          </p:nvPr>
        </p:nvSpPr>
        <p:spPr/>
        <p:txBody>
          <a:bodyPr/>
          <a:lstStyle/>
          <a:p>
            <a:pPr eaLnBrk="1" hangingPunct="1"/>
            <a:r>
              <a:rPr lang="en-US" altLang="en-US" dirty="0">
                <a:latin typeface="Arial" panose="020B0604020202020204" pitchFamily="34" charset="0"/>
              </a:rPr>
              <a:t>Provided that the Stun-Cuff is used as intended within the Departments use of force guidelines and is objectively reasonable, the Stun-Cuff may result in reduced liability lawsuits and claims against officers and their agencies.</a:t>
            </a:r>
            <a:endParaRPr lang="en-US" dirty="0"/>
          </a:p>
        </p:txBody>
      </p:sp>
      <p:sp>
        <p:nvSpPr>
          <p:cNvPr id="4" name="Slide Number Placeholder 3">
            <a:extLst>
              <a:ext uri="{FF2B5EF4-FFF2-40B4-BE49-F238E27FC236}">
                <a16:creationId xmlns:a16="http://schemas.microsoft.com/office/drawing/2014/main" id="{E58770FD-6545-A432-225D-1ED90B58DCB4}"/>
              </a:ext>
            </a:extLst>
          </p:cNvPr>
          <p:cNvSpPr>
            <a:spLocks noGrp="1"/>
          </p:cNvSpPr>
          <p:nvPr>
            <p:ph type="sldNum" sz="quarter" idx="5"/>
          </p:nvPr>
        </p:nvSpPr>
        <p:spPr/>
        <p:txBody>
          <a:bodyPr/>
          <a:lstStyle/>
          <a:p>
            <a:fld id="{69B83CCF-5FD0-47AA-A172-91325D6AE562}" type="slidenum">
              <a:rPr lang="en-US" smtClean="0"/>
              <a:t>5</a:t>
            </a:fld>
            <a:endParaRPr lang="en-US"/>
          </a:p>
        </p:txBody>
      </p:sp>
    </p:spTree>
    <p:extLst>
      <p:ext uri="{BB962C8B-B14F-4D97-AF65-F5344CB8AC3E}">
        <p14:creationId xmlns:p14="http://schemas.microsoft.com/office/powerpoint/2010/main" val="396151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BB26C-F9E8-04E9-4AF6-A8C5BE24A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93772-8847-834C-9488-DB73C371F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8F41A-91D3-2997-FECE-199DB4810936}"/>
              </a:ext>
            </a:extLst>
          </p:cNvPr>
          <p:cNvSpPr>
            <a:spLocks noGrp="1"/>
          </p:cNvSpPr>
          <p:nvPr>
            <p:ph type="body" idx="1"/>
          </p:nvPr>
        </p:nvSpPr>
        <p:spPr/>
        <p:txBody>
          <a:bodyPr/>
          <a:lstStyle/>
          <a:p>
            <a:pPr eaLnBrk="1" hangingPunct="1"/>
            <a:endParaRPr lang="en-US" dirty="0"/>
          </a:p>
        </p:txBody>
      </p:sp>
      <p:sp>
        <p:nvSpPr>
          <p:cNvPr id="4" name="Slide Number Placeholder 3">
            <a:extLst>
              <a:ext uri="{FF2B5EF4-FFF2-40B4-BE49-F238E27FC236}">
                <a16:creationId xmlns:a16="http://schemas.microsoft.com/office/drawing/2014/main" id="{D9B5AC0B-B064-07A3-EBC9-4D31A13C2DA8}"/>
              </a:ext>
            </a:extLst>
          </p:cNvPr>
          <p:cNvSpPr>
            <a:spLocks noGrp="1"/>
          </p:cNvSpPr>
          <p:nvPr>
            <p:ph type="sldNum" sz="quarter" idx="5"/>
          </p:nvPr>
        </p:nvSpPr>
        <p:spPr/>
        <p:txBody>
          <a:bodyPr/>
          <a:lstStyle/>
          <a:p>
            <a:fld id="{69B83CCF-5FD0-47AA-A172-91325D6AE562}" type="slidenum">
              <a:rPr lang="en-US" smtClean="0"/>
              <a:t>6</a:t>
            </a:fld>
            <a:endParaRPr lang="en-US"/>
          </a:p>
        </p:txBody>
      </p:sp>
    </p:spTree>
    <p:extLst>
      <p:ext uri="{BB962C8B-B14F-4D97-AF65-F5344CB8AC3E}">
        <p14:creationId xmlns:p14="http://schemas.microsoft.com/office/powerpoint/2010/main" val="9477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8C29-B7E2-F9B9-7DA6-4A0085C39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81049-89A6-D57A-1366-6D3E72249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67550-C45E-86CD-1932-B990B24D65EA}"/>
              </a:ext>
            </a:extLst>
          </p:cNvPr>
          <p:cNvSpPr>
            <a:spLocks noGrp="1"/>
          </p:cNvSpPr>
          <p:nvPr>
            <p:ph type="body" idx="1"/>
          </p:nvPr>
        </p:nvSpPr>
        <p:spPr/>
        <p:txBody>
          <a:bodyPr/>
          <a:lstStyle/>
          <a:p>
            <a:pPr eaLnBrk="1" hangingPunct="1"/>
            <a:endParaRPr lang="en-US" dirty="0"/>
          </a:p>
        </p:txBody>
      </p:sp>
      <p:sp>
        <p:nvSpPr>
          <p:cNvPr id="4" name="Slide Number Placeholder 3">
            <a:extLst>
              <a:ext uri="{FF2B5EF4-FFF2-40B4-BE49-F238E27FC236}">
                <a16:creationId xmlns:a16="http://schemas.microsoft.com/office/drawing/2014/main" id="{B883B20C-C183-5ABB-E6E8-59012F3AACBD}"/>
              </a:ext>
            </a:extLst>
          </p:cNvPr>
          <p:cNvSpPr>
            <a:spLocks noGrp="1"/>
          </p:cNvSpPr>
          <p:nvPr>
            <p:ph type="sldNum" sz="quarter" idx="5"/>
          </p:nvPr>
        </p:nvSpPr>
        <p:spPr/>
        <p:txBody>
          <a:bodyPr/>
          <a:lstStyle/>
          <a:p>
            <a:fld id="{69B83CCF-5FD0-47AA-A172-91325D6AE562}" type="slidenum">
              <a:rPr lang="en-US" smtClean="0"/>
              <a:t>7</a:t>
            </a:fld>
            <a:endParaRPr lang="en-US"/>
          </a:p>
        </p:txBody>
      </p:sp>
    </p:spTree>
    <p:extLst>
      <p:ext uri="{BB962C8B-B14F-4D97-AF65-F5344CB8AC3E}">
        <p14:creationId xmlns:p14="http://schemas.microsoft.com/office/powerpoint/2010/main" val="38311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72080-0EB7-F941-14BC-C90AE0903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DD639-7162-C310-77D2-2493C6D74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12AAF-155A-3001-E8C5-D8BBA3DFF2C2}"/>
              </a:ext>
            </a:extLst>
          </p:cNvPr>
          <p:cNvSpPr>
            <a:spLocks noGrp="1"/>
          </p:cNvSpPr>
          <p:nvPr>
            <p:ph type="body" idx="1"/>
          </p:nvPr>
        </p:nvSpPr>
        <p:spPr/>
        <p:txBody>
          <a:bodyPr/>
          <a:lstStyle/>
          <a:p>
            <a:pPr eaLnBrk="1" hangingPunct="1"/>
            <a:endParaRPr lang="en-US" dirty="0"/>
          </a:p>
        </p:txBody>
      </p:sp>
      <p:sp>
        <p:nvSpPr>
          <p:cNvPr id="4" name="Slide Number Placeholder 3">
            <a:extLst>
              <a:ext uri="{FF2B5EF4-FFF2-40B4-BE49-F238E27FC236}">
                <a16:creationId xmlns:a16="http://schemas.microsoft.com/office/drawing/2014/main" id="{B7B86B30-0A8A-E2A1-BB05-4E0D7BB843B1}"/>
              </a:ext>
            </a:extLst>
          </p:cNvPr>
          <p:cNvSpPr>
            <a:spLocks noGrp="1"/>
          </p:cNvSpPr>
          <p:nvPr>
            <p:ph type="sldNum" sz="quarter" idx="5"/>
          </p:nvPr>
        </p:nvSpPr>
        <p:spPr/>
        <p:txBody>
          <a:bodyPr/>
          <a:lstStyle/>
          <a:p>
            <a:fld id="{69B83CCF-5FD0-47AA-A172-91325D6AE562}" type="slidenum">
              <a:rPr lang="en-US" smtClean="0"/>
              <a:t>8</a:t>
            </a:fld>
            <a:endParaRPr lang="en-US"/>
          </a:p>
        </p:txBody>
      </p:sp>
    </p:spTree>
    <p:extLst>
      <p:ext uri="{BB962C8B-B14F-4D97-AF65-F5344CB8AC3E}">
        <p14:creationId xmlns:p14="http://schemas.microsoft.com/office/powerpoint/2010/main" val="131116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45BBA-9580-C53F-1158-552128000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14EB0-2D65-D397-96D1-5F2AD3A5F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422F4-6D3B-70DB-5C97-BC7AF2D50E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Activation of the Stun-Cuff would be considered “soft intermediate control devise.” Per DOC Use of Force Policy, staff are authorized to use the level of force that is necessary and reasonable, not excessive, and is appropriate when considering the type of resistance / non-compliance encountered.  </a:t>
            </a:r>
          </a:p>
          <a:p>
            <a:pPr eaLnBrk="1" hangingPunct="1"/>
            <a:endParaRPr lang="en-US" dirty="0"/>
          </a:p>
        </p:txBody>
      </p:sp>
      <p:sp>
        <p:nvSpPr>
          <p:cNvPr id="4" name="Slide Number Placeholder 3">
            <a:extLst>
              <a:ext uri="{FF2B5EF4-FFF2-40B4-BE49-F238E27FC236}">
                <a16:creationId xmlns:a16="http://schemas.microsoft.com/office/drawing/2014/main" id="{EA13E463-C733-F8BC-3231-BB2CF68936B7}"/>
              </a:ext>
            </a:extLst>
          </p:cNvPr>
          <p:cNvSpPr>
            <a:spLocks noGrp="1"/>
          </p:cNvSpPr>
          <p:nvPr>
            <p:ph type="sldNum" sz="quarter" idx="5"/>
          </p:nvPr>
        </p:nvSpPr>
        <p:spPr/>
        <p:txBody>
          <a:bodyPr/>
          <a:lstStyle/>
          <a:p>
            <a:fld id="{69B83CCF-5FD0-47AA-A172-91325D6AE562}" type="slidenum">
              <a:rPr lang="en-US" smtClean="0"/>
              <a:t>9</a:t>
            </a:fld>
            <a:endParaRPr lang="en-US"/>
          </a:p>
        </p:txBody>
      </p:sp>
    </p:spTree>
    <p:extLst>
      <p:ext uri="{BB962C8B-B14F-4D97-AF65-F5344CB8AC3E}">
        <p14:creationId xmlns:p14="http://schemas.microsoft.com/office/powerpoint/2010/main" val="339609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273318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E64EB-4D02-4F15-B990-4678D56A01E6}"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231468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3169641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189881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342795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124301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300397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952560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919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306757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64EB-4D02-4F15-B990-4678D56A01E6}" type="datetimeFigureOut">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7881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E64EB-4D02-4F15-B990-4678D56A01E6}"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30054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DE64EB-4D02-4F15-B990-4678D56A01E6}" type="datetimeFigureOut">
              <a:rPr lang="en-US" smtClean="0"/>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102592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DE64EB-4D02-4F15-B990-4678D56A01E6}" type="datetimeFigureOut">
              <a:rPr lang="en-US" smtClean="0"/>
              <a:t>6/13/2025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180516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E64EB-4D02-4F15-B990-4678D56A01E6}" type="datetimeFigureOut">
              <a:rPr lang="en-US" smtClean="0"/>
              <a:t>6/13/2025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274294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E64EB-4D02-4F15-B990-4678D56A01E6}"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275033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E64EB-4D02-4F15-B990-4678D56A01E6}" type="datetimeFigureOut">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F943-D63C-46F8-A722-6504B913C7A2}" type="slidenum">
              <a:rPr lang="en-US" smtClean="0"/>
              <a:t>‹#›</a:t>
            </a:fld>
            <a:endParaRPr lang="en-US"/>
          </a:p>
        </p:txBody>
      </p:sp>
    </p:spTree>
    <p:extLst>
      <p:ext uri="{BB962C8B-B14F-4D97-AF65-F5344CB8AC3E}">
        <p14:creationId xmlns:p14="http://schemas.microsoft.com/office/powerpoint/2010/main" val="140202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DE64EB-4D02-4F15-B990-4678D56A01E6}" type="datetimeFigureOut">
              <a:rPr lang="en-US" smtClean="0"/>
              <a:t>6/13/2025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AEF943-D63C-46F8-A722-6504B913C7A2}" type="slidenum">
              <a:rPr lang="en-US" smtClean="0"/>
              <a:t>‹#›</a:t>
            </a:fld>
            <a:endParaRPr lang="en-US"/>
          </a:p>
        </p:txBody>
      </p:sp>
    </p:spTree>
    <p:extLst>
      <p:ext uri="{BB962C8B-B14F-4D97-AF65-F5344CB8AC3E}">
        <p14:creationId xmlns:p14="http://schemas.microsoft.com/office/powerpoint/2010/main" val="29181523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tun-cuff.com/testimonials-and-news-repor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un-cuff.com/stun-cuff-instructional-video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F109F-2163-EF30-A864-8890E5658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636" y="288758"/>
            <a:ext cx="5038725" cy="1981200"/>
          </a:xfrm>
          <a:prstGeom prst="rect">
            <a:avLst/>
          </a:prstGeom>
        </p:spPr>
      </p:pic>
      <p:sp>
        <p:nvSpPr>
          <p:cNvPr id="6" name="TextBox 5">
            <a:extLst>
              <a:ext uri="{FF2B5EF4-FFF2-40B4-BE49-F238E27FC236}">
                <a16:creationId xmlns:a16="http://schemas.microsoft.com/office/drawing/2014/main" id="{D07CFFF0-D4A0-2FF5-8021-E6AAA26EF9F9}"/>
              </a:ext>
            </a:extLst>
          </p:cNvPr>
          <p:cNvSpPr txBox="1"/>
          <p:nvPr/>
        </p:nvSpPr>
        <p:spPr>
          <a:xfrm>
            <a:off x="3576636" y="2269958"/>
            <a:ext cx="5057795" cy="1200329"/>
          </a:xfrm>
          <a:prstGeom prst="rect">
            <a:avLst/>
          </a:prstGeom>
          <a:noFill/>
        </p:spPr>
        <p:txBody>
          <a:bodyPr wrap="none" rtlCol="0">
            <a:spAutoFit/>
          </a:bodyPr>
          <a:lstStyle/>
          <a:p>
            <a:r>
              <a:rPr lang="en-US" sz="7200" b="1" dirty="0">
                <a:latin typeface="Times New Roman" panose="02020603050405020304" pitchFamily="18" charset="0"/>
                <a:cs typeface="Times New Roman" panose="02020603050405020304" pitchFamily="18" charset="0"/>
              </a:rPr>
              <a:t>Institutional</a:t>
            </a:r>
          </a:p>
        </p:txBody>
      </p:sp>
      <p:pic>
        <p:nvPicPr>
          <p:cNvPr id="3" name="Picture 2">
            <a:extLst>
              <a:ext uri="{FF2B5EF4-FFF2-40B4-BE49-F238E27FC236}">
                <a16:creationId xmlns:a16="http://schemas.microsoft.com/office/drawing/2014/main" id="{5E88CB8F-B58B-9BD6-6931-465A39839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902" y="3040655"/>
            <a:ext cx="5765493" cy="4324120"/>
          </a:xfrm>
          <a:prstGeom prst="rect">
            <a:avLst/>
          </a:prstGeom>
        </p:spPr>
      </p:pic>
      <p:pic>
        <p:nvPicPr>
          <p:cNvPr id="7" name="Picture 6">
            <a:extLst>
              <a:ext uri="{FF2B5EF4-FFF2-40B4-BE49-F238E27FC236}">
                <a16:creationId xmlns:a16="http://schemas.microsoft.com/office/drawing/2014/main" id="{E2F6065F-E577-F2B2-AC7D-64548F22C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145" y="3040655"/>
            <a:ext cx="3243090" cy="4324120"/>
          </a:xfrm>
          <a:prstGeom prst="rect">
            <a:avLst/>
          </a:prstGeom>
        </p:spPr>
      </p:pic>
    </p:spTree>
    <p:extLst>
      <p:ext uri="{BB962C8B-B14F-4D97-AF65-F5344CB8AC3E}">
        <p14:creationId xmlns:p14="http://schemas.microsoft.com/office/powerpoint/2010/main" val="6326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2C99-186E-09F1-170D-E6D13B62D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C3873-9CD2-3E23-E724-11437A35E2CB}"/>
              </a:ext>
            </a:extLst>
          </p:cNvPr>
          <p:cNvSpPr>
            <a:spLocks noGrp="1"/>
          </p:cNvSpPr>
          <p:nvPr>
            <p:ph type="title"/>
          </p:nvPr>
        </p:nvSpPr>
        <p:spPr>
          <a:xfrm>
            <a:off x="1106906" y="0"/>
            <a:ext cx="10780294" cy="1752599"/>
          </a:xfrm>
        </p:spPr>
        <p:txBody>
          <a:bodyPr>
            <a:normAutofit/>
          </a:bodyPr>
          <a:lstStyle/>
          <a:p>
            <a:r>
              <a:rPr lang="en-US" sz="6600" b="1" dirty="0"/>
              <a:t>Guidelines for Use Cont.</a:t>
            </a:r>
          </a:p>
        </p:txBody>
      </p:sp>
      <p:sp>
        <p:nvSpPr>
          <p:cNvPr id="3" name="Content Placeholder 2">
            <a:extLst>
              <a:ext uri="{FF2B5EF4-FFF2-40B4-BE49-F238E27FC236}">
                <a16:creationId xmlns:a16="http://schemas.microsoft.com/office/drawing/2014/main" id="{5AF3EE7F-DDD1-9607-3A4A-01094544D71A}"/>
              </a:ext>
            </a:extLst>
          </p:cNvPr>
          <p:cNvSpPr>
            <a:spLocks noGrp="1"/>
          </p:cNvSpPr>
          <p:nvPr>
            <p:ph idx="1"/>
          </p:nvPr>
        </p:nvSpPr>
        <p:spPr>
          <a:xfrm>
            <a:off x="1484310" y="240632"/>
            <a:ext cx="10018713" cy="6448925"/>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Any possible accidental activation must be avoided</a:t>
            </a:r>
          </a:p>
          <a:p>
            <a:pPr eaLnBrk="1" hangingPunct="1">
              <a:buFont typeface="Wingdings 3" panose="05040102010807070707" pitchFamily="18" charset="2"/>
              <a:buNone/>
            </a:pP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The Stun-Cuff will not injure an offender; however, as with any use of force, secondary and indirect injuries can occur</a:t>
            </a:r>
          </a:p>
        </p:txBody>
      </p:sp>
    </p:spTree>
    <p:extLst>
      <p:ext uri="{BB962C8B-B14F-4D97-AF65-F5344CB8AC3E}">
        <p14:creationId xmlns:p14="http://schemas.microsoft.com/office/powerpoint/2010/main" val="229940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35926-B513-492D-4698-1CF2A7745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D92BC-F58D-FB3F-0498-052962DD3FFD}"/>
              </a:ext>
            </a:extLst>
          </p:cNvPr>
          <p:cNvSpPr>
            <a:spLocks noGrp="1"/>
          </p:cNvSpPr>
          <p:nvPr>
            <p:ph type="title"/>
          </p:nvPr>
        </p:nvSpPr>
        <p:spPr>
          <a:xfrm>
            <a:off x="1106906" y="0"/>
            <a:ext cx="10780294" cy="1752599"/>
          </a:xfrm>
        </p:spPr>
        <p:txBody>
          <a:bodyPr>
            <a:normAutofit/>
          </a:bodyPr>
          <a:lstStyle/>
          <a:p>
            <a:r>
              <a:rPr lang="en-US" sz="6600" b="1" dirty="0"/>
              <a:t>Guidelines for Use Cont.</a:t>
            </a:r>
          </a:p>
        </p:txBody>
      </p:sp>
      <p:sp>
        <p:nvSpPr>
          <p:cNvPr id="3" name="Content Placeholder 2">
            <a:extLst>
              <a:ext uri="{FF2B5EF4-FFF2-40B4-BE49-F238E27FC236}">
                <a16:creationId xmlns:a16="http://schemas.microsoft.com/office/drawing/2014/main" id="{25CA1A7F-6D06-6745-186A-7FB82DE26C34}"/>
              </a:ext>
            </a:extLst>
          </p:cNvPr>
          <p:cNvSpPr>
            <a:spLocks noGrp="1"/>
          </p:cNvSpPr>
          <p:nvPr>
            <p:ph idx="1"/>
          </p:nvPr>
        </p:nvSpPr>
        <p:spPr>
          <a:xfrm>
            <a:off x="1484310" y="0"/>
            <a:ext cx="10018713" cy="668955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Application of any Electronic Incapacitation Device (EID) will leave marks</a:t>
            </a: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EIDs have a place in the traditional force continuum</a:t>
            </a:r>
          </a:p>
        </p:txBody>
      </p:sp>
    </p:spTree>
    <p:extLst>
      <p:ext uri="{BB962C8B-B14F-4D97-AF65-F5344CB8AC3E}">
        <p14:creationId xmlns:p14="http://schemas.microsoft.com/office/powerpoint/2010/main" val="298958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4156-36AF-80EB-88E0-DBF955521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B12FD-1C55-BC2C-67E3-0EE55D01158F}"/>
              </a:ext>
            </a:extLst>
          </p:cNvPr>
          <p:cNvSpPr>
            <a:spLocks noGrp="1"/>
          </p:cNvSpPr>
          <p:nvPr>
            <p:ph type="title"/>
          </p:nvPr>
        </p:nvSpPr>
        <p:spPr>
          <a:xfrm>
            <a:off x="1106906" y="0"/>
            <a:ext cx="10780294" cy="1752599"/>
          </a:xfrm>
        </p:spPr>
        <p:txBody>
          <a:bodyPr>
            <a:normAutofit/>
          </a:bodyPr>
          <a:lstStyle/>
          <a:p>
            <a:r>
              <a:rPr lang="en-US" sz="6600" b="1" dirty="0"/>
              <a:t>Levels Of Resistance</a:t>
            </a:r>
          </a:p>
        </p:txBody>
      </p:sp>
      <p:sp>
        <p:nvSpPr>
          <p:cNvPr id="3" name="Content Placeholder 2">
            <a:extLst>
              <a:ext uri="{FF2B5EF4-FFF2-40B4-BE49-F238E27FC236}">
                <a16:creationId xmlns:a16="http://schemas.microsoft.com/office/drawing/2014/main" id="{A504961D-A2EE-D75C-F549-1469EF7DEBD5}"/>
              </a:ext>
            </a:extLst>
          </p:cNvPr>
          <p:cNvSpPr>
            <a:spLocks noGrp="1"/>
          </p:cNvSpPr>
          <p:nvPr>
            <p:ph idx="1"/>
          </p:nvPr>
        </p:nvSpPr>
        <p:spPr>
          <a:xfrm>
            <a:off x="1484310" y="1379620"/>
            <a:ext cx="10018713" cy="530993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Psychological Intimidation</a:t>
            </a:r>
          </a:p>
          <a:p>
            <a:pPr eaLnBrk="1" hangingPunct="1"/>
            <a:r>
              <a:rPr lang="en-US" altLang="en-US" sz="3200" dirty="0">
                <a:latin typeface="Times New Roman" panose="02020603050405020304" pitchFamily="18" charset="0"/>
                <a:cs typeface="Times New Roman" panose="02020603050405020304" pitchFamily="18" charset="0"/>
              </a:rPr>
              <a:t>Verbal Non-Compliance</a:t>
            </a:r>
          </a:p>
          <a:p>
            <a:pPr eaLnBrk="1" hangingPunct="1"/>
            <a:r>
              <a:rPr lang="en-US" altLang="en-US" sz="3200" dirty="0">
                <a:latin typeface="Times New Roman" panose="02020603050405020304" pitchFamily="18" charset="0"/>
                <a:cs typeface="Times New Roman" panose="02020603050405020304" pitchFamily="18" charset="0"/>
              </a:rPr>
              <a:t>Passive Resistance</a:t>
            </a:r>
          </a:p>
          <a:p>
            <a:pPr eaLnBrk="1" hangingPunct="1"/>
            <a:r>
              <a:rPr lang="en-US" altLang="en-US" sz="3200" dirty="0">
                <a:latin typeface="Times New Roman" panose="02020603050405020304" pitchFamily="18" charset="0"/>
                <a:cs typeface="Times New Roman" panose="02020603050405020304" pitchFamily="18" charset="0"/>
              </a:rPr>
              <a:t>Defensive Resistance</a:t>
            </a:r>
          </a:p>
          <a:p>
            <a:pPr eaLnBrk="1" hangingPunct="1"/>
            <a:r>
              <a:rPr lang="en-US" altLang="en-US" sz="3200" dirty="0">
                <a:latin typeface="Times New Roman" panose="02020603050405020304" pitchFamily="18" charset="0"/>
                <a:cs typeface="Times New Roman" panose="02020603050405020304" pitchFamily="18" charset="0"/>
              </a:rPr>
              <a:t>Active Aggression</a:t>
            </a:r>
          </a:p>
          <a:p>
            <a:pPr eaLnBrk="1" hangingPunct="1"/>
            <a:r>
              <a:rPr lang="en-US" altLang="en-US" sz="3200" dirty="0">
                <a:latin typeface="Times New Roman" panose="02020603050405020304" pitchFamily="18" charset="0"/>
                <a:cs typeface="Times New Roman" panose="02020603050405020304" pitchFamily="18" charset="0"/>
              </a:rPr>
              <a:t>Deadly Force Assault</a:t>
            </a:r>
          </a:p>
          <a:p>
            <a:pPr eaLnBrk="1" hangingPunct="1"/>
            <a:r>
              <a:rPr lang="en-US" altLang="en-US" sz="3200" dirty="0">
                <a:latin typeface="Times New Roman" panose="02020603050405020304" pitchFamily="18" charset="0"/>
                <a:cs typeface="Times New Roman" panose="02020603050405020304" pitchFamily="18" charset="0"/>
              </a:rPr>
              <a:t>Escape</a:t>
            </a:r>
          </a:p>
        </p:txBody>
      </p:sp>
      <p:pic>
        <p:nvPicPr>
          <p:cNvPr id="7" name="Picture 6">
            <a:extLst>
              <a:ext uri="{FF2B5EF4-FFF2-40B4-BE49-F238E27FC236}">
                <a16:creationId xmlns:a16="http://schemas.microsoft.com/office/drawing/2014/main" id="{E499D904-21F5-18D5-5AFD-C4C637704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935579" y="1540040"/>
            <a:ext cx="2888926" cy="4828673"/>
          </a:xfrm>
          <a:prstGeom prst="rect">
            <a:avLst/>
          </a:prstGeom>
        </p:spPr>
      </p:pic>
    </p:spTree>
    <p:extLst>
      <p:ext uri="{BB962C8B-B14F-4D97-AF65-F5344CB8AC3E}">
        <p14:creationId xmlns:p14="http://schemas.microsoft.com/office/powerpoint/2010/main" val="108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73FCC-7B0A-8EC1-3455-22592FF6A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90CAB-FA99-3C84-C98A-6F3F32444FE7}"/>
              </a:ext>
            </a:extLst>
          </p:cNvPr>
          <p:cNvSpPr>
            <a:spLocks noGrp="1"/>
          </p:cNvSpPr>
          <p:nvPr>
            <p:ph type="title"/>
          </p:nvPr>
        </p:nvSpPr>
        <p:spPr>
          <a:xfrm>
            <a:off x="1106906" y="0"/>
            <a:ext cx="10780294" cy="1752599"/>
          </a:xfrm>
        </p:spPr>
        <p:txBody>
          <a:bodyPr>
            <a:normAutofit/>
          </a:bodyPr>
          <a:lstStyle/>
          <a:p>
            <a:r>
              <a:rPr lang="en-US" sz="6600" b="1" dirty="0"/>
              <a:t>Options Of Control</a:t>
            </a:r>
          </a:p>
        </p:txBody>
      </p:sp>
      <p:sp>
        <p:nvSpPr>
          <p:cNvPr id="3" name="Content Placeholder 2">
            <a:extLst>
              <a:ext uri="{FF2B5EF4-FFF2-40B4-BE49-F238E27FC236}">
                <a16:creationId xmlns:a16="http://schemas.microsoft.com/office/drawing/2014/main" id="{15788ACC-DE89-775A-85B9-DCE087316BED}"/>
              </a:ext>
            </a:extLst>
          </p:cNvPr>
          <p:cNvSpPr>
            <a:spLocks noGrp="1"/>
          </p:cNvSpPr>
          <p:nvPr>
            <p:ph idx="1"/>
          </p:nvPr>
        </p:nvSpPr>
        <p:spPr>
          <a:xfrm>
            <a:off x="1484310" y="1379620"/>
            <a:ext cx="10018713" cy="530993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Officer Presence</a:t>
            </a:r>
          </a:p>
          <a:p>
            <a:pPr eaLnBrk="1" hangingPunct="1"/>
            <a:r>
              <a:rPr lang="en-US" altLang="en-US" sz="3200" dirty="0">
                <a:latin typeface="Times New Roman" panose="02020603050405020304" pitchFamily="18" charset="0"/>
                <a:cs typeface="Times New Roman" panose="02020603050405020304" pitchFamily="18" charset="0"/>
              </a:rPr>
              <a:t>Verbal Direction</a:t>
            </a:r>
          </a:p>
          <a:p>
            <a:pPr eaLnBrk="1" hangingPunct="1"/>
            <a:r>
              <a:rPr lang="en-US" altLang="en-US" sz="3200" dirty="0">
                <a:latin typeface="Times New Roman" panose="02020603050405020304" pitchFamily="18" charset="0"/>
                <a:cs typeface="Times New Roman" panose="02020603050405020304" pitchFamily="18" charset="0"/>
              </a:rPr>
              <a:t>Soft Empty Hand Control</a:t>
            </a:r>
          </a:p>
          <a:p>
            <a:pPr eaLnBrk="1" hangingPunct="1"/>
            <a:r>
              <a:rPr lang="en-US" altLang="en-US" sz="3200" dirty="0">
                <a:latin typeface="Times New Roman" panose="02020603050405020304" pitchFamily="18" charset="0"/>
                <a:cs typeface="Times New Roman" panose="02020603050405020304" pitchFamily="18" charset="0"/>
              </a:rPr>
              <a:t>Hard Empty Hand Control</a:t>
            </a:r>
          </a:p>
          <a:p>
            <a:pPr eaLnBrk="1" hangingPunct="1"/>
            <a:r>
              <a:rPr lang="en-US" altLang="en-US" sz="3200" dirty="0">
                <a:latin typeface="Times New Roman" panose="02020603050405020304" pitchFamily="18" charset="0"/>
                <a:cs typeface="Times New Roman" panose="02020603050405020304" pitchFamily="18" charset="0"/>
              </a:rPr>
              <a:t>Soft Intermediate Control Device</a:t>
            </a:r>
          </a:p>
          <a:p>
            <a:pPr eaLnBrk="1" hangingPunct="1"/>
            <a:r>
              <a:rPr lang="en-US" altLang="en-US" sz="3200" dirty="0">
                <a:latin typeface="Times New Roman" panose="02020603050405020304" pitchFamily="18" charset="0"/>
                <a:cs typeface="Times New Roman" panose="02020603050405020304" pitchFamily="18" charset="0"/>
              </a:rPr>
              <a:t>Hard Intermediate Control Device</a:t>
            </a:r>
          </a:p>
          <a:p>
            <a:pPr eaLnBrk="1" hangingPunct="1"/>
            <a:r>
              <a:rPr lang="en-US" altLang="en-US" sz="3200" dirty="0">
                <a:latin typeface="Times New Roman" panose="02020603050405020304" pitchFamily="18" charset="0"/>
                <a:cs typeface="Times New Roman" panose="02020603050405020304" pitchFamily="18" charset="0"/>
              </a:rPr>
              <a:t>Lethal Force</a:t>
            </a:r>
          </a:p>
        </p:txBody>
      </p:sp>
      <p:pic>
        <p:nvPicPr>
          <p:cNvPr id="5" name="Picture 4">
            <a:extLst>
              <a:ext uri="{FF2B5EF4-FFF2-40B4-BE49-F238E27FC236}">
                <a16:creationId xmlns:a16="http://schemas.microsoft.com/office/drawing/2014/main" id="{D3DE3D08-AC4C-3F96-7895-10270CC29E5D}"/>
              </a:ext>
            </a:extLst>
          </p:cNvPr>
          <p:cNvPicPr>
            <a:picLocks noChangeAspect="1"/>
          </p:cNvPicPr>
          <p:nvPr/>
        </p:nvPicPr>
        <p:blipFill>
          <a:blip r:embed="rId3"/>
          <a:stretch>
            <a:fillRect/>
          </a:stretch>
        </p:blipFill>
        <p:spPr>
          <a:xfrm>
            <a:off x="7079606" y="2021305"/>
            <a:ext cx="3870222" cy="2336512"/>
          </a:xfrm>
          <a:prstGeom prst="rect">
            <a:avLst/>
          </a:prstGeom>
        </p:spPr>
      </p:pic>
    </p:spTree>
    <p:extLst>
      <p:ext uri="{BB962C8B-B14F-4D97-AF65-F5344CB8AC3E}">
        <p14:creationId xmlns:p14="http://schemas.microsoft.com/office/powerpoint/2010/main" val="187093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8775-85E3-9D2B-5928-36A090987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88208-4510-5FA5-726A-DBA850660E61}"/>
              </a:ext>
            </a:extLst>
          </p:cNvPr>
          <p:cNvSpPr>
            <a:spLocks noGrp="1"/>
          </p:cNvSpPr>
          <p:nvPr>
            <p:ph type="title"/>
          </p:nvPr>
        </p:nvSpPr>
        <p:spPr>
          <a:xfrm>
            <a:off x="1106906" y="0"/>
            <a:ext cx="10780294" cy="1752599"/>
          </a:xfrm>
        </p:spPr>
        <p:txBody>
          <a:bodyPr>
            <a:normAutofit fontScale="90000"/>
          </a:bodyPr>
          <a:lstStyle/>
          <a:p>
            <a:r>
              <a:rPr lang="en-US" sz="6600" b="1" dirty="0"/>
              <a:t>Why Use The Stun-Cuff On Offender Transports?</a:t>
            </a:r>
          </a:p>
        </p:txBody>
      </p:sp>
      <p:sp>
        <p:nvSpPr>
          <p:cNvPr id="3" name="Content Placeholder 2">
            <a:extLst>
              <a:ext uri="{FF2B5EF4-FFF2-40B4-BE49-F238E27FC236}">
                <a16:creationId xmlns:a16="http://schemas.microsoft.com/office/drawing/2014/main" id="{6A39102D-2C31-D544-0665-735A6DC8BDA0}"/>
              </a:ext>
            </a:extLst>
          </p:cNvPr>
          <p:cNvSpPr>
            <a:spLocks noGrp="1"/>
          </p:cNvSpPr>
          <p:nvPr>
            <p:ph idx="1"/>
          </p:nvPr>
        </p:nvSpPr>
        <p:spPr>
          <a:xfrm>
            <a:off x="1484310" y="1379620"/>
            <a:ext cx="10018713" cy="530993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Reduces physical confrontation</a:t>
            </a:r>
          </a:p>
          <a:p>
            <a:pPr eaLnBrk="1" hangingPunct="1"/>
            <a:r>
              <a:rPr lang="en-US" altLang="en-US" sz="3200" dirty="0">
                <a:latin typeface="Times New Roman" panose="02020603050405020304" pitchFamily="18" charset="0"/>
                <a:cs typeface="Times New Roman" panose="02020603050405020304" pitchFamily="18" charset="0"/>
              </a:rPr>
              <a:t>Decreases resistance</a:t>
            </a:r>
          </a:p>
          <a:p>
            <a:pPr eaLnBrk="1" hangingPunct="1"/>
            <a:r>
              <a:rPr lang="en-US" altLang="en-US" sz="3200" dirty="0">
                <a:latin typeface="Times New Roman" panose="02020603050405020304" pitchFamily="18" charset="0"/>
                <a:cs typeface="Times New Roman" panose="02020603050405020304" pitchFamily="18" charset="0"/>
              </a:rPr>
              <a:t>Impairs an offender</a:t>
            </a:r>
          </a:p>
          <a:p>
            <a:pPr eaLnBrk="1" hangingPunct="1"/>
            <a:r>
              <a:rPr lang="en-US" altLang="en-US" sz="3200" dirty="0">
                <a:latin typeface="Times New Roman" panose="02020603050405020304" pitchFamily="18" charset="0"/>
                <a:cs typeface="Times New Roman" panose="02020603050405020304" pitchFamily="18" charset="0"/>
              </a:rPr>
              <a:t>Decreases injury potential</a:t>
            </a:r>
          </a:p>
          <a:p>
            <a:pPr eaLnBrk="1" hangingPunct="1"/>
            <a:r>
              <a:rPr lang="en-US" altLang="en-US" sz="3200" dirty="0">
                <a:latin typeface="Times New Roman" panose="02020603050405020304" pitchFamily="18" charset="0"/>
                <a:cs typeface="Times New Roman" panose="02020603050405020304" pitchFamily="18" charset="0"/>
              </a:rPr>
              <a:t>For larger transports, the multi-cuff transmitter can control up to 9 cuffs / offenders</a:t>
            </a:r>
          </a:p>
        </p:txBody>
      </p:sp>
    </p:spTree>
    <p:extLst>
      <p:ext uri="{BB962C8B-B14F-4D97-AF65-F5344CB8AC3E}">
        <p14:creationId xmlns:p14="http://schemas.microsoft.com/office/powerpoint/2010/main" val="157036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732E6-1148-FC7F-A905-AB30E895A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AEE92-AE12-9731-EDAE-E8420A302929}"/>
              </a:ext>
            </a:extLst>
          </p:cNvPr>
          <p:cNvSpPr>
            <a:spLocks noGrp="1"/>
          </p:cNvSpPr>
          <p:nvPr>
            <p:ph type="title"/>
          </p:nvPr>
        </p:nvSpPr>
        <p:spPr>
          <a:xfrm>
            <a:off x="1106906" y="0"/>
            <a:ext cx="10780294" cy="1752599"/>
          </a:xfrm>
        </p:spPr>
        <p:txBody>
          <a:bodyPr>
            <a:normAutofit/>
          </a:bodyPr>
          <a:lstStyle/>
          <a:p>
            <a:r>
              <a:rPr lang="en-US" sz="6600" b="1" dirty="0"/>
              <a:t>Using The Stun-Cuff</a:t>
            </a:r>
          </a:p>
        </p:txBody>
      </p:sp>
      <p:sp>
        <p:nvSpPr>
          <p:cNvPr id="3" name="Content Placeholder 2">
            <a:extLst>
              <a:ext uri="{FF2B5EF4-FFF2-40B4-BE49-F238E27FC236}">
                <a16:creationId xmlns:a16="http://schemas.microsoft.com/office/drawing/2014/main" id="{C8397010-BE19-F0D8-138A-5E2FE5BFDF9B}"/>
              </a:ext>
            </a:extLst>
          </p:cNvPr>
          <p:cNvSpPr>
            <a:spLocks noGrp="1"/>
          </p:cNvSpPr>
          <p:nvPr>
            <p:ph idx="1"/>
          </p:nvPr>
        </p:nvSpPr>
        <p:spPr>
          <a:xfrm>
            <a:off x="1484310" y="1379620"/>
            <a:ext cx="10018713" cy="530993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Court</a:t>
            </a:r>
          </a:p>
          <a:p>
            <a:pPr eaLnBrk="1" hangingPunct="1"/>
            <a:r>
              <a:rPr lang="en-US" altLang="en-US" sz="3200" dirty="0">
                <a:latin typeface="Times New Roman" panose="02020603050405020304" pitchFamily="18" charset="0"/>
                <a:cs typeface="Times New Roman" panose="02020603050405020304" pitchFamily="18" charset="0"/>
              </a:rPr>
              <a:t>Hospital / Medical Supervision</a:t>
            </a:r>
          </a:p>
          <a:p>
            <a:pPr eaLnBrk="1" hangingPunct="1"/>
            <a:r>
              <a:rPr lang="en-US" altLang="en-US" sz="3200" dirty="0">
                <a:latin typeface="Times New Roman" panose="02020603050405020304" pitchFamily="18" charset="0"/>
                <a:cs typeface="Times New Roman" panose="02020603050405020304" pitchFamily="18" charset="0"/>
              </a:rPr>
              <a:t>Transports</a:t>
            </a:r>
          </a:p>
          <a:p>
            <a:pPr eaLnBrk="1" hangingPunct="1"/>
            <a:r>
              <a:rPr lang="en-US" altLang="en-US" sz="3200" dirty="0">
                <a:latin typeface="Times New Roman" panose="02020603050405020304" pitchFamily="18" charset="0"/>
                <a:cs typeface="Times New Roman" panose="02020603050405020304" pitchFamily="18" charset="0"/>
              </a:rPr>
              <a:t>Extraditions</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33F03C8-0B79-7288-5CE4-1127C3C7A1EE}"/>
              </a:ext>
            </a:extLst>
          </p:cNvPr>
          <p:cNvPicPr>
            <a:picLocks noChangeAspect="1"/>
          </p:cNvPicPr>
          <p:nvPr/>
        </p:nvPicPr>
        <p:blipFill>
          <a:blip r:embed="rId3"/>
          <a:stretch>
            <a:fillRect/>
          </a:stretch>
        </p:blipFill>
        <p:spPr>
          <a:xfrm>
            <a:off x="7515710" y="2490974"/>
            <a:ext cx="3987313" cy="2285127"/>
          </a:xfrm>
          <a:prstGeom prst="rect">
            <a:avLst/>
          </a:prstGeom>
        </p:spPr>
      </p:pic>
      <p:pic>
        <p:nvPicPr>
          <p:cNvPr id="11" name="Picture 10">
            <a:extLst>
              <a:ext uri="{FF2B5EF4-FFF2-40B4-BE49-F238E27FC236}">
                <a16:creationId xmlns:a16="http://schemas.microsoft.com/office/drawing/2014/main" id="{8BFAA844-0CB6-D6B3-C10C-FE8B4A9CC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893" y="4034588"/>
            <a:ext cx="5839640" cy="2286319"/>
          </a:xfrm>
          <a:prstGeom prst="rect">
            <a:avLst/>
          </a:prstGeom>
        </p:spPr>
      </p:pic>
    </p:spTree>
    <p:extLst>
      <p:ext uri="{BB962C8B-B14F-4D97-AF65-F5344CB8AC3E}">
        <p14:creationId xmlns:p14="http://schemas.microsoft.com/office/powerpoint/2010/main" val="227434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964FB-D921-6055-79AB-3765C4789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85368-BD95-9F5D-3A1C-AB0A5C5BC808}"/>
              </a:ext>
            </a:extLst>
          </p:cNvPr>
          <p:cNvSpPr>
            <a:spLocks noGrp="1"/>
          </p:cNvSpPr>
          <p:nvPr>
            <p:ph type="title"/>
          </p:nvPr>
        </p:nvSpPr>
        <p:spPr>
          <a:xfrm>
            <a:off x="1106906" y="0"/>
            <a:ext cx="10780294" cy="1752599"/>
          </a:xfrm>
        </p:spPr>
        <p:txBody>
          <a:bodyPr>
            <a:normAutofit/>
          </a:bodyPr>
          <a:lstStyle/>
          <a:p>
            <a:r>
              <a:rPr lang="en-US" sz="6600" b="1" dirty="0"/>
              <a:t>When To Use the Stun-Cuff</a:t>
            </a:r>
          </a:p>
        </p:txBody>
      </p:sp>
      <p:sp>
        <p:nvSpPr>
          <p:cNvPr id="3" name="Content Placeholder 2">
            <a:extLst>
              <a:ext uri="{FF2B5EF4-FFF2-40B4-BE49-F238E27FC236}">
                <a16:creationId xmlns:a16="http://schemas.microsoft.com/office/drawing/2014/main" id="{6FF76701-A08C-6AA0-DD46-E76B919A3901}"/>
              </a:ext>
            </a:extLst>
          </p:cNvPr>
          <p:cNvSpPr>
            <a:spLocks noGrp="1"/>
          </p:cNvSpPr>
          <p:nvPr>
            <p:ph idx="1"/>
          </p:nvPr>
        </p:nvSpPr>
        <p:spPr>
          <a:xfrm>
            <a:off x="1484310" y="705854"/>
            <a:ext cx="10018713" cy="5983704"/>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When can the Stun-Cuff be applied to an offender?</a:t>
            </a:r>
          </a:p>
        </p:txBody>
      </p:sp>
    </p:spTree>
    <p:extLst>
      <p:ext uri="{BB962C8B-B14F-4D97-AF65-F5344CB8AC3E}">
        <p14:creationId xmlns:p14="http://schemas.microsoft.com/office/powerpoint/2010/main" val="211249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11D6-8A70-E274-2521-A8F914B88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4FEEF-05A0-F296-4C78-381C983A7D2C}"/>
              </a:ext>
            </a:extLst>
          </p:cNvPr>
          <p:cNvSpPr>
            <a:spLocks noGrp="1"/>
          </p:cNvSpPr>
          <p:nvPr>
            <p:ph type="title"/>
          </p:nvPr>
        </p:nvSpPr>
        <p:spPr>
          <a:xfrm>
            <a:off x="1106906" y="0"/>
            <a:ext cx="10780294" cy="1752599"/>
          </a:xfrm>
        </p:spPr>
        <p:txBody>
          <a:bodyPr>
            <a:normAutofit/>
          </a:bodyPr>
          <a:lstStyle/>
          <a:p>
            <a:r>
              <a:rPr lang="en-US" sz="6600" b="1" dirty="0"/>
              <a:t>When To Use the Stun-Cuff</a:t>
            </a:r>
          </a:p>
        </p:txBody>
      </p:sp>
      <p:sp>
        <p:nvSpPr>
          <p:cNvPr id="3" name="Content Placeholder 2">
            <a:extLst>
              <a:ext uri="{FF2B5EF4-FFF2-40B4-BE49-F238E27FC236}">
                <a16:creationId xmlns:a16="http://schemas.microsoft.com/office/drawing/2014/main" id="{F8D59160-EC7C-2DB5-392F-50A1A1DFCD33}"/>
              </a:ext>
            </a:extLst>
          </p:cNvPr>
          <p:cNvSpPr>
            <a:spLocks noGrp="1"/>
          </p:cNvSpPr>
          <p:nvPr>
            <p:ph idx="1"/>
          </p:nvPr>
        </p:nvSpPr>
        <p:spPr>
          <a:xfrm>
            <a:off x="1484310" y="2390274"/>
            <a:ext cx="10018713" cy="4299283"/>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What classification levels require the Stun-Cuff to be placed on the offender?</a:t>
            </a:r>
          </a:p>
          <a:p>
            <a:pPr eaLnBrk="1" hangingPunct="1"/>
            <a:endParaRPr lang="en-US" altLang="en-US" sz="3200" dirty="0">
              <a:latin typeface="Times New Roman" panose="02020603050405020304" pitchFamily="18" charset="0"/>
              <a:cs typeface="Times New Roman" panose="02020603050405020304" pitchFamily="18" charset="0"/>
            </a:endParaRP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0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83DBB-17F8-D241-C4C5-259434082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E44B8-C86E-2DCA-8E92-09618CB43F32}"/>
              </a:ext>
            </a:extLst>
          </p:cNvPr>
          <p:cNvSpPr>
            <a:spLocks noGrp="1"/>
          </p:cNvSpPr>
          <p:nvPr>
            <p:ph type="title"/>
          </p:nvPr>
        </p:nvSpPr>
        <p:spPr>
          <a:xfrm>
            <a:off x="1106906" y="0"/>
            <a:ext cx="10780294" cy="1752599"/>
          </a:xfrm>
        </p:spPr>
        <p:txBody>
          <a:bodyPr>
            <a:normAutofit/>
          </a:bodyPr>
          <a:lstStyle/>
          <a:p>
            <a:r>
              <a:rPr lang="en-US" sz="6600" b="1" dirty="0"/>
              <a:t>Unauthorized Use</a:t>
            </a:r>
          </a:p>
        </p:txBody>
      </p:sp>
      <p:sp>
        <p:nvSpPr>
          <p:cNvPr id="3" name="Content Placeholder 2">
            <a:extLst>
              <a:ext uri="{FF2B5EF4-FFF2-40B4-BE49-F238E27FC236}">
                <a16:creationId xmlns:a16="http://schemas.microsoft.com/office/drawing/2014/main" id="{FAB9C48B-83CC-F355-D973-B41BCF694558}"/>
              </a:ext>
            </a:extLst>
          </p:cNvPr>
          <p:cNvSpPr>
            <a:spLocks noGrp="1"/>
          </p:cNvSpPr>
          <p:nvPr>
            <p:ph idx="1"/>
          </p:nvPr>
        </p:nvSpPr>
        <p:spPr>
          <a:xfrm>
            <a:off x="1484310" y="2390274"/>
            <a:ext cx="10018713" cy="4299283"/>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Any woman known or claiming to be pregnant</a:t>
            </a:r>
          </a:p>
          <a:p>
            <a:pPr eaLnBrk="1" hangingPunct="1"/>
            <a:r>
              <a:rPr lang="en-US" altLang="en-US" sz="3200" dirty="0">
                <a:latin typeface="Times New Roman" panose="02020603050405020304" pitchFamily="18" charset="0"/>
                <a:cs typeface="Times New Roman" panose="02020603050405020304" pitchFamily="18" charset="0"/>
              </a:rPr>
              <a:t>Any person that has or claiming to have a serious heart disease</a:t>
            </a:r>
          </a:p>
          <a:p>
            <a:pPr eaLnBrk="1" hangingPunct="1"/>
            <a:r>
              <a:rPr lang="en-US" altLang="en-US" sz="3200" dirty="0">
                <a:latin typeface="Times New Roman" panose="02020603050405020304" pitchFamily="18" charset="0"/>
                <a:cs typeface="Times New Roman" panose="02020603050405020304" pitchFamily="18" charset="0"/>
              </a:rPr>
              <a:t>Any person that has or claiming to have muscular dystrophy or multiple sclerosis</a:t>
            </a:r>
          </a:p>
          <a:p>
            <a:pPr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Conditions should be verified with Medical</a:t>
            </a:r>
          </a:p>
          <a:p>
            <a:pPr eaLnBrk="1" hangingPunct="1">
              <a:buFont typeface="Arial" panose="020B0604020202020204" pitchFamily="34" charset="0"/>
              <a:buChar char="•"/>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5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F950-38BE-A36B-C694-55DFD94B8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D0963-4340-285F-3591-E546639EFB2C}"/>
              </a:ext>
            </a:extLst>
          </p:cNvPr>
          <p:cNvSpPr>
            <a:spLocks noGrp="1"/>
          </p:cNvSpPr>
          <p:nvPr>
            <p:ph type="title"/>
          </p:nvPr>
        </p:nvSpPr>
        <p:spPr>
          <a:xfrm>
            <a:off x="1106906" y="0"/>
            <a:ext cx="10780294" cy="1752599"/>
          </a:xfrm>
        </p:spPr>
        <p:txBody>
          <a:bodyPr>
            <a:normAutofit/>
          </a:bodyPr>
          <a:lstStyle/>
          <a:p>
            <a:r>
              <a:rPr lang="en-US" sz="6600" b="1" dirty="0"/>
              <a:t>Stun-Cuff Placement</a:t>
            </a:r>
          </a:p>
        </p:txBody>
      </p:sp>
      <p:sp>
        <p:nvSpPr>
          <p:cNvPr id="3" name="Content Placeholder 2">
            <a:extLst>
              <a:ext uri="{FF2B5EF4-FFF2-40B4-BE49-F238E27FC236}">
                <a16:creationId xmlns:a16="http://schemas.microsoft.com/office/drawing/2014/main" id="{F6B7540E-0E3D-B150-E754-9FAE149B7297}"/>
              </a:ext>
            </a:extLst>
          </p:cNvPr>
          <p:cNvSpPr>
            <a:spLocks noGrp="1"/>
          </p:cNvSpPr>
          <p:nvPr>
            <p:ph idx="1"/>
          </p:nvPr>
        </p:nvSpPr>
        <p:spPr>
          <a:xfrm>
            <a:off x="1484310" y="2390274"/>
            <a:ext cx="10018713" cy="4299283"/>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Cuff should be placed on back of leg close to the </a:t>
            </a:r>
            <a:r>
              <a:rPr lang="en-US" altLang="en-US" sz="3200" dirty="0" err="1">
                <a:latin typeface="Times New Roman" panose="02020603050405020304" pitchFamily="18" charset="0"/>
                <a:cs typeface="Times New Roman" panose="02020603050405020304" pitchFamily="18" charset="0"/>
              </a:rPr>
              <a:t>achilles</a:t>
            </a: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Place cuff directly to skin or over sock</a:t>
            </a:r>
          </a:p>
          <a:p>
            <a:pPr eaLnBrk="1" hangingPunct="1"/>
            <a:r>
              <a:rPr lang="en-US" altLang="en-US" sz="3200" dirty="0">
                <a:latin typeface="Times New Roman" panose="02020603050405020304" pitchFamily="18" charset="0"/>
                <a:cs typeface="Times New Roman" panose="02020603050405020304" pitchFamily="18" charset="0"/>
              </a:rPr>
              <a:t>Standard handcuff key releases straps to open for placement and removing</a:t>
            </a:r>
          </a:p>
          <a:p>
            <a:pPr eaLnBrk="1" hangingPunct="1"/>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3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1FEC-D92A-3D64-85B0-5F68F96957A6}"/>
              </a:ext>
            </a:extLst>
          </p:cNvPr>
          <p:cNvSpPr>
            <a:spLocks noGrp="1"/>
          </p:cNvSpPr>
          <p:nvPr>
            <p:ph type="title"/>
          </p:nvPr>
        </p:nvSpPr>
        <p:spPr>
          <a:xfrm>
            <a:off x="1484310" y="0"/>
            <a:ext cx="10018713" cy="1752599"/>
          </a:xfrm>
        </p:spPr>
        <p:txBody>
          <a:bodyPr>
            <a:normAutofit/>
          </a:bodyPr>
          <a:lstStyle/>
          <a:p>
            <a:r>
              <a:rPr lang="en-US" sz="6600" b="1" dirty="0">
                <a:effectLst/>
              </a:rPr>
              <a:t>Performance Objectives </a:t>
            </a:r>
            <a:endParaRPr lang="en-US" sz="6600" b="1" dirty="0"/>
          </a:p>
        </p:txBody>
      </p:sp>
      <p:sp>
        <p:nvSpPr>
          <p:cNvPr id="3" name="Content Placeholder 2">
            <a:extLst>
              <a:ext uri="{FF2B5EF4-FFF2-40B4-BE49-F238E27FC236}">
                <a16:creationId xmlns:a16="http://schemas.microsoft.com/office/drawing/2014/main" id="{87D284AE-0A11-84B0-88D2-B77891EC50EB}"/>
              </a:ext>
            </a:extLst>
          </p:cNvPr>
          <p:cNvSpPr>
            <a:spLocks noGrp="1"/>
          </p:cNvSpPr>
          <p:nvPr>
            <p:ph idx="1"/>
          </p:nvPr>
        </p:nvSpPr>
        <p:spPr>
          <a:xfrm>
            <a:off x="1484310" y="1636295"/>
            <a:ext cx="10018713" cy="4154905"/>
          </a:xfrm>
        </p:spPr>
        <p:txBody>
          <a:bodyPr>
            <a:noAutofit/>
          </a:bodyPr>
          <a:lstStyle/>
          <a:p>
            <a:r>
              <a:rPr lang="en-US" altLang="en-US" sz="2800" dirty="0">
                <a:latin typeface="Times New Roman" panose="02020603050405020304" pitchFamily="18" charset="0"/>
                <a:cs typeface="Times New Roman" panose="02020603050405020304" pitchFamily="18" charset="0"/>
              </a:rPr>
              <a:t>Understand the technology and operating principles of the Stun-Cuff</a:t>
            </a:r>
          </a:p>
          <a:p>
            <a:pPr>
              <a:buFont typeface="Wingdings 3" panose="05040102010807070707" pitchFamily="18" charset="2"/>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Understand the application and expected effect of use on Offenders</a:t>
            </a:r>
          </a:p>
          <a:p>
            <a:pPr>
              <a:buFont typeface="Wingdings 3" panose="05040102010807070707" pitchFamily="18" charset="2"/>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Understand and review applicable Use of Force Policies</a:t>
            </a:r>
          </a:p>
        </p:txBody>
      </p:sp>
    </p:spTree>
    <p:extLst>
      <p:ext uri="{BB962C8B-B14F-4D97-AF65-F5344CB8AC3E}">
        <p14:creationId xmlns:p14="http://schemas.microsoft.com/office/powerpoint/2010/main" val="427149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DF11-D290-E6E4-EB6B-1F1DC4C2D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6DD65-AB43-4297-BD89-F4E5BB965C8A}"/>
              </a:ext>
            </a:extLst>
          </p:cNvPr>
          <p:cNvSpPr>
            <a:spLocks noGrp="1"/>
          </p:cNvSpPr>
          <p:nvPr>
            <p:ph type="title"/>
          </p:nvPr>
        </p:nvSpPr>
        <p:spPr>
          <a:xfrm>
            <a:off x="1106906" y="0"/>
            <a:ext cx="10780294" cy="1752599"/>
          </a:xfrm>
        </p:spPr>
        <p:txBody>
          <a:bodyPr>
            <a:normAutofit/>
          </a:bodyPr>
          <a:lstStyle/>
          <a:p>
            <a:r>
              <a:rPr lang="en-US" sz="6600" b="1" dirty="0"/>
              <a:t>Positioning - Leg</a:t>
            </a:r>
          </a:p>
        </p:txBody>
      </p:sp>
      <p:sp>
        <p:nvSpPr>
          <p:cNvPr id="3" name="Content Placeholder 2">
            <a:extLst>
              <a:ext uri="{FF2B5EF4-FFF2-40B4-BE49-F238E27FC236}">
                <a16:creationId xmlns:a16="http://schemas.microsoft.com/office/drawing/2014/main" id="{0EE1FC6B-2B0A-66D7-6F0E-27D8A88FC291}"/>
              </a:ext>
            </a:extLst>
          </p:cNvPr>
          <p:cNvSpPr>
            <a:spLocks noGrp="1"/>
          </p:cNvSpPr>
          <p:nvPr>
            <p:ph idx="1"/>
          </p:nvPr>
        </p:nvSpPr>
        <p:spPr>
          <a:xfrm>
            <a:off x="1484310" y="2390274"/>
            <a:ext cx="10018713" cy="4299283"/>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Placed directly to the skin or over the sock towards the </a:t>
            </a:r>
            <a:r>
              <a:rPr lang="en-US" altLang="en-US" sz="3200" dirty="0" err="1">
                <a:latin typeface="Times New Roman" panose="02020603050405020304" pitchFamily="18" charset="0"/>
                <a:cs typeface="Times New Roman" panose="02020603050405020304" pitchFamily="18" charset="0"/>
              </a:rPr>
              <a:t>achilles</a:t>
            </a:r>
            <a:r>
              <a:rPr lang="en-US" altLang="en-US" sz="3200" dirty="0">
                <a:latin typeface="Times New Roman" panose="02020603050405020304" pitchFamily="18" charset="0"/>
                <a:cs typeface="Times New Roman" panose="02020603050405020304" pitchFamily="18" charset="0"/>
              </a:rPr>
              <a:t> tendon</a:t>
            </a:r>
          </a:p>
          <a:p>
            <a:pPr eaLnBrk="1" hangingPunct="1"/>
            <a:r>
              <a:rPr lang="en-US" altLang="en-US" sz="3200" dirty="0">
                <a:latin typeface="Times New Roman" panose="02020603050405020304" pitchFamily="18" charset="0"/>
                <a:cs typeface="Times New Roman" panose="02020603050405020304" pitchFamily="18" charset="0"/>
              </a:rPr>
              <a:t>Charging contacts should be facing upward and away from the foot</a:t>
            </a:r>
          </a:p>
          <a:p>
            <a:pPr eaLnBrk="1" hangingPunct="1"/>
            <a:r>
              <a:rPr lang="en-US" altLang="en-US" sz="3200" dirty="0">
                <a:latin typeface="Times New Roman" panose="02020603050405020304" pitchFamily="18" charset="0"/>
                <a:cs typeface="Times New Roman" panose="02020603050405020304" pitchFamily="18" charset="0"/>
              </a:rPr>
              <a:t>Strap firmly but do not overly tighten</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4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076F-B25E-3A18-E895-9BE4A789A9D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D247937-CF38-3F0E-D255-4D7D6DE6E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677807"/>
          </a:xfrm>
          <a:prstGeom prst="rect">
            <a:avLst/>
          </a:prstGeom>
        </p:spPr>
      </p:pic>
      <p:sp>
        <p:nvSpPr>
          <p:cNvPr id="8" name="Oval 3">
            <a:extLst>
              <a:ext uri="{FF2B5EF4-FFF2-40B4-BE49-F238E27FC236}">
                <a16:creationId xmlns:a16="http://schemas.microsoft.com/office/drawing/2014/main" id="{ADEE0D75-EEDF-F0C8-5896-C72F9F99C4CE}"/>
              </a:ext>
            </a:extLst>
          </p:cNvPr>
          <p:cNvSpPr>
            <a:spLocks noChangeArrowheads="1"/>
          </p:cNvSpPr>
          <p:nvPr/>
        </p:nvSpPr>
        <p:spPr bwMode="auto">
          <a:xfrm>
            <a:off x="4014468" y="1446074"/>
            <a:ext cx="2946400" cy="914400"/>
          </a:xfrm>
          <a:prstGeom prst="ellipse">
            <a:avLst/>
          </a:prstGeom>
          <a:noFill/>
          <a:ln w="1270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1800">
              <a:solidFill>
                <a:srgbClr val="FFFF00"/>
              </a:solidFill>
              <a:latin typeface="Arial" panose="020B0604020202020204" pitchFamily="34" charset="0"/>
            </a:endParaRPr>
          </a:p>
        </p:txBody>
      </p:sp>
      <p:sp>
        <p:nvSpPr>
          <p:cNvPr id="9" name="Text Box 4">
            <a:extLst>
              <a:ext uri="{FF2B5EF4-FFF2-40B4-BE49-F238E27FC236}">
                <a16:creationId xmlns:a16="http://schemas.microsoft.com/office/drawing/2014/main" id="{C5CE339A-6B29-E8B7-9B6A-F186901B7AB2}"/>
              </a:ext>
            </a:extLst>
          </p:cNvPr>
          <p:cNvSpPr txBox="1">
            <a:spLocks noChangeArrowheads="1"/>
          </p:cNvSpPr>
          <p:nvPr/>
        </p:nvSpPr>
        <p:spPr bwMode="auto">
          <a:xfrm>
            <a:off x="443186" y="74474"/>
            <a:ext cx="6172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3600" dirty="0">
                <a:latin typeface="Arial" panose="020B0604020202020204" pitchFamily="34" charset="0"/>
              </a:rPr>
              <a:t>Charging contacts facing upward and away from the foot.</a:t>
            </a:r>
          </a:p>
        </p:txBody>
      </p:sp>
      <p:sp>
        <p:nvSpPr>
          <p:cNvPr id="10" name="Line 5">
            <a:extLst>
              <a:ext uri="{FF2B5EF4-FFF2-40B4-BE49-F238E27FC236}">
                <a16:creationId xmlns:a16="http://schemas.microsoft.com/office/drawing/2014/main" id="{B23542BF-B988-DA06-8D68-8C5409DB9CFE}"/>
              </a:ext>
            </a:extLst>
          </p:cNvPr>
          <p:cNvSpPr>
            <a:spLocks noChangeShapeType="1"/>
          </p:cNvSpPr>
          <p:nvPr/>
        </p:nvSpPr>
        <p:spPr bwMode="auto">
          <a:xfrm flipH="1">
            <a:off x="5698312" y="908150"/>
            <a:ext cx="1834147" cy="787789"/>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52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8657-C431-47E3-BB16-11948CA1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1293F-D62C-F01C-AACA-5D6A327CE9CF}"/>
              </a:ext>
            </a:extLst>
          </p:cNvPr>
          <p:cNvSpPr>
            <a:spLocks noGrp="1"/>
          </p:cNvSpPr>
          <p:nvPr>
            <p:ph type="title"/>
          </p:nvPr>
        </p:nvSpPr>
        <p:spPr>
          <a:xfrm>
            <a:off x="1106906" y="0"/>
            <a:ext cx="10780294" cy="1752599"/>
          </a:xfrm>
        </p:spPr>
        <p:txBody>
          <a:bodyPr>
            <a:normAutofit/>
          </a:bodyPr>
          <a:lstStyle/>
          <a:p>
            <a:r>
              <a:rPr lang="en-US" sz="6600" b="1" dirty="0"/>
              <a:t>Turning The Device On</a:t>
            </a:r>
          </a:p>
        </p:txBody>
      </p:sp>
      <p:sp>
        <p:nvSpPr>
          <p:cNvPr id="3" name="Content Placeholder 2">
            <a:extLst>
              <a:ext uri="{FF2B5EF4-FFF2-40B4-BE49-F238E27FC236}">
                <a16:creationId xmlns:a16="http://schemas.microsoft.com/office/drawing/2014/main" id="{4670FAD8-70B7-DAE7-5D75-ECBD24F8A73A}"/>
              </a:ext>
            </a:extLst>
          </p:cNvPr>
          <p:cNvSpPr>
            <a:spLocks noGrp="1"/>
          </p:cNvSpPr>
          <p:nvPr>
            <p:ph idx="1"/>
          </p:nvPr>
        </p:nvSpPr>
        <p:spPr>
          <a:xfrm>
            <a:off x="1484310" y="2390274"/>
            <a:ext cx="10018713" cy="4299283"/>
          </a:xfrm>
        </p:spPr>
        <p:txBody>
          <a:bodyPr>
            <a:noAutofit/>
          </a:bodyPr>
          <a:lstStyle/>
          <a:p>
            <a:pPr marL="0" indent="0" eaLnBrk="1" hangingPunct="1">
              <a:buNone/>
            </a:pPr>
            <a:r>
              <a:rPr lang="en-US" altLang="en-US" sz="3200" dirty="0">
                <a:latin typeface="Times New Roman" panose="02020603050405020304" pitchFamily="18" charset="0"/>
                <a:cs typeface="Times New Roman" panose="02020603050405020304" pitchFamily="18" charset="0"/>
              </a:rPr>
              <a:t>These steps are for the standard transmitter that comes with the single cuff system</a:t>
            </a:r>
          </a:p>
          <a:p>
            <a:pPr eaLnBrk="1" hangingPunct="1"/>
            <a:r>
              <a:rPr lang="en-US" altLang="en-US" sz="3200" dirty="0">
                <a:latin typeface="Times New Roman" panose="02020603050405020304" pitchFamily="18" charset="0"/>
                <a:cs typeface="Times New Roman" panose="02020603050405020304" pitchFamily="18" charset="0"/>
              </a:rPr>
              <a:t>Pass the bottom of the transmitter over the LED lights on the Stun-Cuff</a:t>
            </a:r>
          </a:p>
          <a:p>
            <a:pPr eaLnBrk="1" hangingPunct="1"/>
            <a:r>
              <a:rPr lang="en-US" altLang="en-US" sz="3200" dirty="0">
                <a:latin typeface="Times New Roman" panose="02020603050405020304" pitchFamily="18" charset="0"/>
                <a:cs typeface="Times New Roman" panose="02020603050405020304" pitchFamily="18" charset="0"/>
              </a:rPr>
              <a:t>The Green power light will come on</a:t>
            </a:r>
          </a:p>
          <a:p>
            <a:pPr eaLnBrk="1" hangingPunct="1"/>
            <a:r>
              <a:rPr lang="en-US" altLang="en-US" sz="3200" dirty="0">
                <a:latin typeface="Times New Roman" panose="02020603050405020304" pitchFamily="18" charset="0"/>
                <a:cs typeface="Times New Roman" panose="02020603050405020304" pitchFamily="18" charset="0"/>
              </a:rPr>
              <a:t>Press the “ON” button and hold until the Green light flickers</a:t>
            </a:r>
          </a:p>
          <a:p>
            <a:pPr eaLnBrk="1" hangingPunct="1"/>
            <a:r>
              <a:rPr lang="en-US" altLang="en-US" sz="3200" dirty="0">
                <a:latin typeface="Times New Roman" panose="02020603050405020304" pitchFamily="18" charset="0"/>
                <a:cs typeface="Times New Roman" panose="02020603050405020304" pitchFamily="18" charset="0"/>
              </a:rPr>
              <a:t>The Green LED light will flash every 2-3 seconds to show it is in “ON” mode or “Stand-by” mode</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33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E29C-D1C4-AAD5-5673-C7690112C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11FC5-17AB-4C3E-AB78-B1F0140EE0C6}"/>
              </a:ext>
            </a:extLst>
          </p:cNvPr>
          <p:cNvSpPr>
            <a:spLocks noGrp="1"/>
          </p:cNvSpPr>
          <p:nvPr>
            <p:ph type="title"/>
          </p:nvPr>
        </p:nvSpPr>
        <p:spPr>
          <a:xfrm>
            <a:off x="1106906" y="0"/>
            <a:ext cx="10780294" cy="1752599"/>
          </a:xfrm>
        </p:spPr>
        <p:txBody>
          <a:bodyPr>
            <a:normAutofit/>
          </a:bodyPr>
          <a:lstStyle/>
          <a:p>
            <a:r>
              <a:rPr lang="en-US" sz="6600" b="1" dirty="0"/>
              <a:t>Activation / Firing</a:t>
            </a:r>
          </a:p>
        </p:txBody>
      </p:sp>
      <p:sp>
        <p:nvSpPr>
          <p:cNvPr id="3" name="Content Placeholder 2">
            <a:extLst>
              <a:ext uri="{FF2B5EF4-FFF2-40B4-BE49-F238E27FC236}">
                <a16:creationId xmlns:a16="http://schemas.microsoft.com/office/drawing/2014/main" id="{05053903-28BE-0E9F-D475-06EA2E473BA5}"/>
              </a:ext>
            </a:extLst>
          </p:cNvPr>
          <p:cNvSpPr>
            <a:spLocks noGrp="1"/>
          </p:cNvSpPr>
          <p:nvPr>
            <p:ph idx="1"/>
          </p:nvPr>
        </p:nvSpPr>
        <p:spPr>
          <a:xfrm>
            <a:off x="1484310" y="2390274"/>
            <a:ext cx="10018713" cy="6384758"/>
          </a:xfrm>
        </p:spPr>
        <p:txBody>
          <a:bodyPr>
            <a:noAutofit/>
          </a:bodyPr>
          <a:lstStyle/>
          <a:p>
            <a:pPr marL="0" indent="0" eaLnBrk="1" hangingPunct="1">
              <a:buNone/>
            </a:pPr>
            <a:r>
              <a:rPr lang="en-US" altLang="en-US" sz="3200" dirty="0">
                <a:latin typeface="Times New Roman" panose="02020603050405020304" pitchFamily="18" charset="0"/>
                <a:cs typeface="Times New Roman" panose="02020603050405020304" pitchFamily="18" charset="0"/>
              </a:rPr>
              <a:t>Proper method to activate the device for a shock test or for an actual use of force</a:t>
            </a:r>
          </a:p>
          <a:p>
            <a:pPr eaLnBrk="1" hangingPunct="1"/>
            <a:r>
              <a:rPr lang="en-US" altLang="en-US" sz="3200" dirty="0">
                <a:latin typeface="Times New Roman" panose="02020603050405020304" pitchFamily="18" charset="0"/>
                <a:cs typeface="Times New Roman" panose="02020603050405020304" pitchFamily="18" charset="0"/>
              </a:rPr>
              <a:t>To trigger an electrical shock, press the “ON” button</a:t>
            </a:r>
          </a:p>
          <a:p>
            <a:pPr eaLnBrk="1" hangingPunct="1"/>
            <a:r>
              <a:rPr lang="en-US" altLang="en-US" sz="3200" dirty="0">
                <a:latin typeface="Times New Roman" panose="02020603050405020304" pitchFamily="18" charset="0"/>
                <a:cs typeface="Times New Roman" panose="02020603050405020304" pitchFamily="18" charset="0"/>
              </a:rPr>
              <a:t>Press the “FIRE” button within 10 seconds of pressing the “ON” button</a:t>
            </a:r>
          </a:p>
          <a:p>
            <a:pPr eaLnBrk="1" hangingPunct="1"/>
            <a:r>
              <a:rPr lang="en-US" altLang="en-US" sz="3200" dirty="0">
                <a:latin typeface="Times New Roman" panose="02020603050405020304" pitchFamily="18" charset="0"/>
                <a:cs typeface="Times New Roman" panose="02020603050405020304" pitchFamily="18" charset="0"/>
              </a:rPr>
              <a:t>Holding the “FIRE” button down will cause an additional shock after the first 5-6 seconds</a:t>
            </a:r>
          </a:p>
          <a:p>
            <a:pPr eaLnBrk="1" hangingPunct="1"/>
            <a:r>
              <a:rPr lang="en-US" altLang="en-US" sz="3200" dirty="0">
                <a:latin typeface="Times New Roman" panose="02020603050405020304" pitchFamily="18" charset="0"/>
                <a:cs typeface="Times New Roman" panose="02020603050405020304" pitchFamily="18" charset="0"/>
              </a:rPr>
              <a:t>Another shock can be delivered if the initial delivery was less than 10 seconds  </a:t>
            </a:r>
          </a:p>
          <a:p>
            <a:pPr eaLnBrk="1" hangingPunct="1"/>
            <a:endParaRPr lang="en-US" altLang="en-US" sz="3200" dirty="0">
              <a:latin typeface="Times New Roman" panose="02020603050405020304" pitchFamily="18" charset="0"/>
              <a:cs typeface="Times New Roman" panose="02020603050405020304" pitchFamily="18" charset="0"/>
            </a:endParaRP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95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B792B-52DA-55A5-9456-121D7D9C8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3E394-580E-771B-D893-92F0A5D356C4}"/>
              </a:ext>
            </a:extLst>
          </p:cNvPr>
          <p:cNvSpPr>
            <a:spLocks noGrp="1"/>
          </p:cNvSpPr>
          <p:nvPr>
            <p:ph type="title"/>
          </p:nvPr>
        </p:nvSpPr>
        <p:spPr>
          <a:xfrm>
            <a:off x="1106906" y="0"/>
            <a:ext cx="10780294" cy="1752599"/>
          </a:xfrm>
        </p:spPr>
        <p:txBody>
          <a:bodyPr>
            <a:normAutofit/>
          </a:bodyPr>
          <a:lstStyle/>
          <a:p>
            <a:r>
              <a:rPr lang="en-US" sz="6600" b="1" dirty="0"/>
              <a:t>Deputies Taking Hits</a:t>
            </a:r>
          </a:p>
        </p:txBody>
      </p:sp>
      <p:sp>
        <p:nvSpPr>
          <p:cNvPr id="3" name="Content Placeholder 2">
            <a:extLst>
              <a:ext uri="{FF2B5EF4-FFF2-40B4-BE49-F238E27FC236}">
                <a16:creationId xmlns:a16="http://schemas.microsoft.com/office/drawing/2014/main" id="{3F1825EA-F306-6027-F355-24DC7C053E66}"/>
              </a:ext>
            </a:extLst>
          </p:cNvPr>
          <p:cNvSpPr>
            <a:spLocks noGrp="1"/>
          </p:cNvSpPr>
          <p:nvPr>
            <p:ph idx="1"/>
          </p:nvPr>
        </p:nvSpPr>
        <p:spPr>
          <a:xfrm>
            <a:off x="1484310" y="2390274"/>
            <a:ext cx="10018713" cy="6384758"/>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hlinkClick r:id="rId3"/>
              </a:rPr>
              <a:t>https://stun-cuff.com/testimonials-and-news-reports/</a:t>
            </a:r>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marL="0" indent="0" eaLnBrk="1" hangingPunct="1">
              <a:buNone/>
            </a:pPr>
            <a:endParaRPr lang="en-US"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78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F707-2524-D438-E019-7FA6B697A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01972-6C54-5C64-329F-F7F56D8DB2E7}"/>
              </a:ext>
            </a:extLst>
          </p:cNvPr>
          <p:cNvSpPr>
            <a:spLocks noGrp="1"/>
          </p:cNvSpPr>
          <p:nvPr>
            <p:ph type="title"/>
          </p:nvPr>
        </p:nvSpPr>
        <p:spPr>
          <a:xfrm>
            <a:off x="1106906" y="0"/>
            <a:ext cx="10780294" cy="1752599"/>
          </a:xfrm>
        </p:spPr>
        <p:txBody>
          <a:bodyPr>
            <a:normAutofit/>
          </a:bodyPr>
          <a:lstStyle/>
          <a:p>
            <a:r>
              <a:rPr lang="en-US" sz="6600" b="1" dirty="0"/>
              <a:t>Turning The Device Off</a:t>
            </a:r>
          </a:p>
        </p:txBody>
      </p:sp>
      <p:sp>
        <p:nvSpPr>
          <p:cNvPr id="3" name="Content Placeholder 2">
            <a:extLst>
              <a:ext uri="{FF2B5EF4-FFF2-40B4-BE49-F238E27FC236}">
                <a16:creationId xmlns:a16="http://schemas.microsoft.com/office/drawing/2014/main" id="{7E13A5A1-8312-3C41-8FA5-EA08E41A31C6}"/>
              </a:ext>
            </a:extLst>
          </p:cNvPr>
          <p:cNvSpPr>
            <a:spLocks noGrp="1"/>
          </p:cNvSpPr>
          <p:nvPr>
            <p:ph idx="1"/>
          </p:nvPr>
        </p:nvSpPr>
        <p:spPr>
          <a:xfrm>
            <a:off x="1484310" y="2390274"/>
            <a:ext cx="10018713" cy="4668252"/>
          </a:xfrm>
        </p:spPr>
        <p:txBody>
          <a:bodyPr>
            <a:noAutofit/>
          </a:bodyPr>
          <a:lstStyle/>
          <a:p>
            <a:pPr marL="0" indent="0" eaLnBrk="1" hangingPunct="1">
              <a:buNone/>
            </a:pPr>
            <a:r>
              <a:rPr lang="en-US" altLang="en-US" sz="3100" dirty="0">
                <a:latin typeface="Times New Roman" panose="02020603050405020304" pitchFamily="18" charset="0"/>
                <a:cs typeface="Times New Roman" panose="02020603050405020304" pitchFamily="18" charset="0"/>
              </a:rPr>
              <a:t>Once the cuff is no longer needed you need to turn the device off. These steps are for the standard transmitter that comes with the single cuff system</a:t>
            </a:r>
          </a:p>
          <a:p>
            <a:pPr eaLnBrk="1" hangingPunct="1"/>
            <a:r>
              <a:rPr lang="en-US" altLang="en-US" sz="3100" dirty="0">
                <a:latin typeface="Times New Roman" panose="02020603050405020304" pitchFamily="18" charset="0"/>
                <a:cs typeface="Times New Roman" panose="02020603050405020304" pitchFamily="18" charset="0"/>
              </a:rPr>
              <a:t>To turn off the stun-cuff press and hold the “ON” button for approximately 3 seconds till the Green LED power light flashes twice</a:t>
            </a:r>
          </a:p>
          <a:p>
            <a:pPr eaLnBrk="1" hangingPunct="1"/>
            <a:r>
              <a:rPr lang="en-US" altLang="en-US" sz="3100" dirty="0">
                <a:latin typeface="Times New Roman" panose="02020603050405020304" pitchFamily="18" charset="0"/>
                <a:cs typeface="Times New Roman" panose="02020603050405020304" pitchFamily="18" charset="0"/>
              </a:rPr>
              <a:t>Once the LED light flashes, release the “ON” button</a:t>
            </a:r>
          </a:p>
          <a:p>
            <a:pPr eaLnBrk="1" hangingPunct="1"/>
            <a:r>
              <a:rPr lang="en-US" altLang="en-US" sz="3100" dirty="0">
                <a:latin typeface="Times New Roman" panose="02020603050405020304" pitchFamily="18" charset="0"/>
                <a:cs typeface="Times New Roman" panose="02020603050405020304" pitchFamily="18" charset="0"/>
              </a:rPr>
              <a:t>Once the LED Green light flashes twice and then stops, the device is now off</a:t>
            </a:r>
          </a:p>
          <a:p>
            <a:pPr eaLnBrk="1" hangingPunct="1"/>
            <a:r>
              <a:rPr lang="en-US" altLang="en-US" sz="3100" dirty="0">
                <a:latin typeface="Times New Roman" panose="02020603050405020304" pitchFamily="18" charset="0"/>
                <a:cs typeface="Times New Roman" panose="02020603050405020304" pitchFamily="18" charset="0"/>
              </a:rPr>
              <a:t>Staff must verify the device LED is not flashing</a:t>
            </a:r>
          </a:p>
          <a:p>
            <a:pPr eaLnBrk="1" hangingPunct="1"/>
            <a:endParaRPr lang="en-US" altLang="en-US" sz="3100" dirty="0">
              <a:latin typeface="Times New Roman" panose="02020603050405020304" pitchFamily="18" charset="0"/>
              <a:cs typeface="Times New Roman" panose="02020603050405020304" pitchFamily="18" charset="0"/>
            </a:endParaRPr>
          </a:p>
          <a:p>
            <a:pPr marL="0" indent="0" eaLnBrk="1" hangingPunct="1">
              <a:buNone/>
            </a:pPr>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725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FDAF-284B-2D9B-AA50-2922C2C3C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344CF-0666-1B26-C602-ED7DB506944C}"/>
              </a:ext>
            </a:extLst>
          </p:cNvPr>
          <p:cNvSpPr>
            <a:spLocks noGrp="1"/>
          </p:cNvSpPr>
          <p:nvPr>
            <p:ph type="title"/>
          </p:nvPr>
        </p:nvSpPr>
        <p:spPr>
          <a:xfrm>
            <a:off x="1106906" y="0"/>
            <a:ext cx="10780294" cy="1752599"/>
          </a:xfrm>
        </p:spPr>
        <p:txBody>
          <a:bodyPr>
            <a:normAutofit/>
          </a:bodyPr>
          <a:lstStyle/>
          <a:p>
            <a:r>
              <a:rPr lang="en-US" sz="6600" b="1" dirty="0"/>
              <a:t>Steps For Dual Cuff System</a:t>
            </a:r>
          </a:p>
        </p:txBody>
      </p:sp>
      <p:sp>
        <p:nvSpPr>
          <p:cNvPr id="3" name="Content Placeholder 2">
            <a:extLst>
              <a:ext uri="{FF2B5EF4-FFF2-40B4-BE49-F238E27FC236}">
                <a16:creationId xmlns:a16="http://schemas.microsoft.com/office/drawing/2014/main" id="{8D8E80FD-FD15-C07A-CA27-F56982E7615B}"/>
              </a:ext>
            </a:extLst>
          </p:cNvPr>
          <p:cNvSpPr>
            <a:spLocks noGrp="1"/>
          </p:cNvSpPr>
          <p:nvPr>
            <p:ph idx="1"/>
          </p:nvPr>
        </p:nvSpPr>
        <p:spPr>
          <a:xfrm>
            <a:off x="1484310" y="2390274"/>
            <a:ext cx="10018713" cy="4668252"/>
          </a:xfrm>
        </p:spPr>
        <p:txBody>
          <a:bodyPr>
            <a:noAutofit/>
          </a:bodyPr>
          <a:lstStyle/>
          <a:p>
            <a:pPr marL="0" indent="0" eaLnBrk="1" hangingPunct="1">
              <a:buNone/>
            </a:pPr>
            <a:r>
              <a:rPr lang="en-US" altLang="en-US" sz="3100" dirty="0">
                <a:latin typeface="Times New Roman" panose="02020603050405020304" pitchFamily="18" charset="0"/>
                <a:cs typeface="Times New Roman" panose="02020603050405020304" pitchFamily="18" charset="0"/>
              </a:rPr>
              <a:t>The steps for the dual cuff system are slightly different for turning on and off but activating/firing is the same</a:t>
            </a:r>
          </a:p>
          <a:p>
            <a:pPr eaLnBrk="1" hangingPunct="1"/>
            <a:r>
              <a:rPr lang="en-US" altLang="en-US" sz="3100" dirty="0">
                <a:latin typeface="Times New Roman" panose="02020603050405020304" pitchFamily="18" charset="0"/>
                <a:cs typeface="Times New Roman" panose="02020603050405020304" pitchFamily="18" charset="0"/>
              </a:rPr>
              <a:t>Once you have the Green power light on the Stun-Cuff, to turn it on press the “ON” button and then hold the “1” until the cuff flickers. To turn the second cuff on repeat step and hold the “2” button</a:t>
            </a:r>
          </a:p>
          <a:p>
            <a:pPr eaLnBrk="1" hangingPunct="1"/>
            <a:r>
              <a:rPr lang="en-US" altLang="en-US" sz="3100" dirty="0">
                <a:latin typeface="Times New Roman" panose="02020603050405020304" pitchFamily="18" charset="0"/>
                <a:cs typeface="Times New Roman" panose="02020603050405020304" pitchFamily="18" charset="0"/>
              </a:rPr>
              <a:t>To turn off the Stun-Cuffs it is the same process as turning them on. Press the “ON” button and then hold the “1” or “2” until the light flashes twice.</a:t>
            </a:r>
          </a:p>
          <a:p>
            <a:pPr marL="0" indent="0" eaLnBrk="1" hangingPunct="1">
              <a:buNone/>
            </a:pPr>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225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3FF54-C930-F068-D814-38B69DF5D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26D2D-D14F-1610-99F5-C84C24BB4753}"/>
              </a:ext>
            </a:extLst>
          </p:cNvPr>
          <p:cNvSpPr>
            <a:spLocks noGrp="1"/>
          </p:cNvSpPr>
          <p:nvPr>
            <p:ph type="title"/>
          </p:nvPr>
        </p:nvSpPr>
        <p:spPr>
          <a:xfrm>
            <a:off x="1106906" y="0"/>
            <a:ext cx="10780294" cy="1752599"/>
          </a:xfrm>
        </p:spPr>
        <p:txBody>
          <a:bodyPr>
            <a:normAutofit/>
          </a:bodyPr>
          <a:lstStyle/>
          <a:p>
            <a:r>
              <a:rPr lang="en-US" sz="6600" b="1" dirty="0"/>
              <a:t>Instructional Videos</a:t>
            </a:r>
          </a:p>
        </p:txBody>
      </p:sp>
      <p:sp>
        <p:nvSpPr>
          <p:cNvPr id="3" name="Content Placeholder 2">
            <a:extLst>
              <a:ext uri="{FF2B5EF4-FFF2-40B4-BE49-F238E27FC236}">
                <a16:creationId xmlns:a16="http://schemas.microsoft.com/office/drawing/2014/main" id="{D5300FF1-B2BA-F06C-AFDF-C75B0F480CF5}"/>
              </a:ext>
            </a:extLst>
          </p:cNvPr>
          <p:cNvSpPr>
            <a:spLocks noGrp="1"/>
          </p:cNvSpPr>
          <p:nvPr>
            <p:ph idx="1"/>
          </p:nvPr>
        </p:nvSpPr>
        <p:spPr>
          <a:xfrm>
            <a:off x="1484310" y="2390274"/>
            <a:ext cx="10018713" cy="4668252"/>
          </a:xfrm>
        </p:spPr>
        <p:txBody>
          <a:bodyPr>
            <a:noAutofit/>
          </a:bodyPr>
          <a:lstStyle/>
          <a:p>
            <a:pPr eaLnBrk="1" hangingPunct="1"/>
            <a:endParaRPr lang="en-US" altLang="en-US" sz="3100" dirty="0">
              <a:latin typeface="Times New Roman" panose="02020603050405020304" pitchFamily="18" charset="0"/>
              <a:cs typeface="Times New Roman" panose="02020603050405020304" pitchFamily="18" charset="0"/>
              <a:hlinkClick r:id="rId3"/>
            </a:endParaRPr>
          </a:p>
          <a:p>
            <a:pPr eaLnBrk="1" hangingPunct="1"/>
            <a:r>
              <a:rPr lang="en-US" altLang="en-US" sz="3100" dirty="0">
                <a:latin typeface="Times New Roman" panose="02020603050405020304" pitchFamily="18" charset="0"/>
                <a:cs typeface="Times New Roman" panose="02020603050405020304" pitchFamily="18" charset="0"/>
                <a:hlinkClick r:id="rId3"/>
              </a:rPr>
              <a:t>https://stun-cuff.com/stun-cuff-instructional-videos/</a:t>
            </a:r>
            <a:endParaRPr lang="en-US" altLang="en-US" sz="3100" dirty="0">
              <a:latin typeface="Times New Roman" panose="02020603050405020304" pitchFamily="18" charset="0"/>
              <a:cs typeface="Times New Roman" panose="02020603050405020304" pitchFamily="18" charset="0"/>
            </a:endParaRPr>
          </a:p>
          <a:p>
            <a:pPr marL="0" indent="0" eaLnBrk="1" hangingPunct="1">
              <a:buNone/>
            </a:pPr>
            <a:endParaRPr lang="en-US" altLang="en-US" sz="3100" dirty="0">
              <a:latin typeface="Times New Roman" panose="02020603050405020304" pitchFamily="18" charset="0"/>
              <a:cs typeface="Times New Roman" panose="02020603050405020304" pitchFamily="18" charset="0"/>
            </a:endParaRPr>
          </a:p>
          <a:p>
            <a:pPr marL="0" indent="0" eaLnBrk="1" hangingPunct="1">
              <a:buNone/>
            </a:pPr>
            <a:endParaRPr lang="en-US" altLang="en-US" sz="3100" dirty="0">
              <a:latin typeface="Times New Roman" panose="02020603050405020304" pitchFamily="18" charset="0"/>
              <a:cs typeface="Times New Roman" panose="02020603050405020304" pitchFamily="18" charset="0"/>
            </a:endParaRPr>
          </a:p>
          <a:p>
            <a:pPr marL="0" indent="0" eaLnBrk="1" hangingPunct="1">
              <a:buNone/>
            </a:pPr>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58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801C-7A62-3EED-FCA2-7A354FFAE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BEA09-2C52-BB70-0D90-90BBC559BE05}"/>
              </a:ext>
            </a:extLst>
          </p:cNvPr>
          <p:cNvSpPr>
            <a:spLocks noGrp="1"/>
          </p:cNvSpPr>
          <p:nvPr>
            <p:ph type="title"/>
          </p:nvPr>
        </p:nvSpPr>
        <p:spPr>
          <a:xfrm>
            <a:off x="1106906" y="0"/>
            <a:ext cx="10780294" cy="1752599"/>
          </a:xfrm>
        </p:spPr>
        <p:txBody>
          <a:bodyPr>
            <a:normAutofit/>
          </a:bodyPr>
          <a:lstStyle/>
          <a:p>
            <a:r>
              <a:rPr lang="en-US" sz="6600" b="1" dirty="0"/>
              <a:t>Charging</a:t>
            </a:r>
          </a:p>
        </p:txBody>
      </p:sp>
      <p:sp>
        <p:nvSpPr>
          <p:cNvPr id="3" name="Content Placeholder 2">
            <a:extLst>
              <a:ext uri="{FF2B5EF4-FFF2-40B4-BE49-F238E27FC236}">
                <a16:creationId xmlns:a16="http://schemas.microsoft.com/office/drawing/2014/main" id="{7720313C-1758-223D-ECA2-C0A34A7587F0}"/>
              </a:ext>
            </a:extLst>
          </p:cNvPr>
          <p:cNvSpPr>
            <a:spLocks noGrp="1"/>
          </p:cNvSpPr>
          <p:nvPr>
            <p:ph idx="1"/>
          </p:nvPr>
        </p:nvSpPr>
        <p:spPr>
          <a:xfrm>
            <a:off x="1484310" y="2390274"/>
            <a:ext cx="10018713" cy="4668252"/>
          </a:xfrm>
        </p:spPr>
        <p:txBody>
          <a:bodyPr>
            <a:noAutofit/>
          </a:bodyPr>
          <a:lstStyle/>
          <a:p>
            <a:pPr eaLnBrk="1" hangingPunct="1"/>
            <a:r>
              <a:rPr lang="en-US" altLang="en-US" sz="3100" dirty="0">
                <a:latin typeface="Times New Roman" panose="02020603050405020304" pitchFamily="18" charset="0"/>
                <a:cs typeface="Times New Roman" panose="02020603050405020304" pitchFamily="18" charset="0"/>
              </a:rPr>
              <a:t>The transmitter and Stun-Cuff will need to be charged when the Green LED light turns Red on the cuff</a:t>
            </a:r>
          </a:p>
          <a:p>
            <a:pPr eaLnBrk="1" hangingPunct="1"/>
            <a:r>
              <a:rPr lang="en-US" altLang="en-US" sz="3100" dirty="0">
                <a:latin typeface="Times New Roman" panose="02020603050405020304" pitchFamily="18" charset="0"/>
                <a:cs typeface="Times New Roman" panose="02020603050405020304" pitchFamily="18" charset="0"/>
              </a:rPr>
              <a:t>LED lights on charging base will turn from Red to Green when the cuff and transmitter are fully charged</a:t>
            </a:r>
          </a:p>
          <a:p>
            <a:pPr eaLnBrk="1" hangingPunct="1"/>
            <a:r>
              <a:rPr lang="en-US" altLang="en-US" sz="3100" dirty="0">
                <a:latin typeface="Times New Roman" panose="02020603050405020304" pitchFamily="18" charset="0"/>
                <a:cs typeface="Times New Roman" panose="02020603050405020304" pitchFamily="18" charset="0"/>
              </a:rPr>
              <a:t>Batteries are good for 2-3 years depending on use and proper charging</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96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1B04-36CD-063F-6327-47830F0D5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A9E0F-7C34-8FE9-F156-DAE8726E61D7}"/>
              </a:ext>
            </a:extLst>
          </p:cNvPr>
          <p:cNvSpPr>
            <a:spLocks noGrp="1"/>
          </p:cNvSpPr>
          <p:nvPr>
            <p:ph type="title"/>
          </p:nvPr>
        </p:nvSpPr>
        <p:spPr>
          <a:xfrm>
            <a:off x="1106906" y="0"/>
            <a:ext cx="10780294" cy="1752599"/>
          </a:xfrm>
        </p:spPr>
        <p:txBody>
          <a:bodyPr>
            <a:normAutofit/>
          </a:bodyPr>
          <a:lstStyle/>
          <a:p>
            <a:r>
              <a:rPr lang="en-US" sz="6600" b="1" dirty="0"/>
              <a:t>Notification To The Offender</a:t>
            </a:r>
          </a:p>
        </p:txBody>
      </p:sp>
      <p:sp>
        <p:nvSpPr>
          <p:cNvPr id="3" name="Content Placeholder 2">
            <a:extLst>
              <a:ext uri="{FF2B5EF4-FFF2-40B4-BE49-F238E27FC236}">
                <a16:creationId xmlns:a16="http://schemas.microsoft.com/office/drawing/2014/main" id="{EB1F4285-6C8F-CD7B-828B-78541EFDE5C7}"/>
              </a:ext>
            </a:extLst>
          </p:cNvPr>
          <p:cNvSpPr>
            <a:spLocks noGrp="1"/>
          </p:cNvSpPr>
          <p:nvPr>
            <p:ph idx="1"/>
          </p:nvPr>
        </p:nvSpPr>
        <p:spPr>
          <a:xfrm>
            <a:off x="1484310" y="2390274"/>
            <a:ext cx="10018713" cy="4668252"/>
          </a:xfrm>
        </p:spPr>
        <p:txBody>
          <a:bodyPr>
            <a:noAutofit/>
          </a:bodyPr>
          <a:lstStyle/>
          <a:p>
            <a:pPr eaLnBrk="1" hangingPunct="1"/>
            <a:r>
              <a:rPr lang="en-US" altLang="en-US" sz="3100" dirty="0">
                <a:latin typeface="Times New Roman" panose="02020603050405020304" pitchFamily="18" charset="0"/>
                <a:cs typeface="Times New Roman" panose="02020603050405020304" pitchFamily="18" charset="0"/>
              </a:rPr>
              <a:t>Read Inmate Notification to the offender</a:t>
            </a:r>
          </a:p>
          <a:p>
            <a:pPr eaLnBrk="1" hangingPunct="1"/>
            <a:r>
              <a:rPr lang="en-US" altLang="en-US" sz="3100" dirty="0">
                <a:latin typeface="Times New Roman" panose="02020603050405020304" pitchFamily="18" charset="0"/>
                <a:cs typeface="Times New Roman" panose="02020603050405020304" pitchFamily="18" charset="0"/>
              </a:rPr>
              <a:t>Offender does not have to sign</a:t>
            </a:r>
          </a:p>
          <a:p>
            <a:pPr eaLnBrk="1" hangingPunct="1"/>
            <a:r>
              <a:rPr lang="en-US" altLang="en-US" sz="3100" dirty="0">
                <a:latin typeface="Times New Roman" panose="02020603050405020304" pitchFamily="18" charset="0"/>
                <a:cs typeface="Times New Roman" panose="02020603050405020304" pitchFamily="18" charset="0"/>
              </a:rPr>
              <a:t>Stun-Cuff is placed on the offender regardless of the offenders signed acknowledgement</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11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F41E-6AFA-0C7B-C960-FD27E5B96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182F4-A3EC-5450-0313-ABAE2D9431A7}"/>
              </a:ext>
            </a:extLst>
          </p:cNvPr>
          <p:cNvSpPr>
            <a:spLocks noGrp="1"/>
          </p:cNvSpPr>
          <p:nvPr>
            <p:ph type="title"/>
          </p:nvPr>
        </p:nvSpPr>
        <p:spPr>
          <a:xfrm>
            <a:off x="1484310" y="0"/>
            <a:ext cx="10018713" cy="1752599"/>
          </a:xfrm>
        </p:spPr>
        <p:txBody>
          <a:bodyPr>
            <a:normAutofit fontScale="90000"/>
          </a:bodyPr>
          <a:lstStyle/>
          <a:p>
            <a:r>
              <a:rPr lang="en-US" sz="6600" b="1" dirty="0">
                <a:effectLst/>
              </a:rPr>
              <a:t>Performance Objectives Cont. </a:t>
            </a:r>
            <a:endParaRPr lang="en-US" sz="6600" b="1" dirty="0"/>
          </a:p>
        </p:txBody>
      </p:sp>
      <p:sp>
        <p:nvSpPr>
          <p:cNvPr id="3" name="Content Placeholder 2">
            <a:extLst>
              <a:ext uri="{FF2B5EF4-FFF2-40B4-BE49-F238E27FC236}">
                <a16:creationId xmlns:a16="http://schemas.microsoft.com/office/drawing/2014/main" id="{4B49C1B9-4923-D0E1-1081-F04389FBB695}"/>
              </a:ext>
            </a:extLst>
          </p:cNvPr>
          <p:cNvSpPr>
            <a:spLocks noGrp="1"/>
          </p:cNvSpPr>
          <p:nvPr>
            <p:ph idx="1"/>
          </p:nvPr>
        </p:nvSpPr>
        <p:spPr>
          <a:xfrm>
            <a:off x="1484310" y="1636295"/>
            <a:ext cx="10018713" cy="4154905"/>
          </a:xfrm>
        </p:spPr>
        <p:txBody>
          <a:bodyPr>
            <a:noAutofit/>
          </a:bodyPr>
          <a:lstStyle/>
          <a:p>
            <a:r>
              <a:rPr lang="en-US" altLang="en-US" sz="3200" dirty="0">
                <a:latin typeface="Times New Roman" panose="02020603050405020304" pitchFamily="18" charset="0"/>
                <a:cs typeface="Times New Roman" panose="02020603050405020304" pitchFamily="18" charset="0"/>
              </a:rPr>
              <a:t>Be aware of use/ effects of the technology on offenders where certain medical conditions/ considerations may exist</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Understand post incident procedures following activation and firing of the Stun-Cuff</a:t>
            </a:r>
          </a:p>
        </p:txBody>
      </p:sp>
    </p:spTree>
    <p:extLst>
      <p:ext uri="{BB962C8B-B14F-4D97-AF65-F5344CB8AC3E}">
        <p14:creationId xmlns:p14="http://schemas.microsoft.com/office/powerpoint/2010/main" val="2183601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949C-A504-DB8A-B6E8-B282DCBF4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7BB47-5978-4EB5-DB95-35A92B45D346}"/>
              </a:ext>
            </a:extLst>
          </p:cNvPr>
          <p:cNvSpPr>
            <a:spLocks noGrp="1"/>
          </p:cNvSpPr>
          <p:nvPr>
            <p:ph type="title"/>
          </p:nvPr>
        </p:nvSpPr>
        <p:spPr>
          <a:xfrm>
            <a:off x="1106906" y="0"/>
            <a:ext cx="10780294" cy="1752599"/>
          </a:xfrm>
        </p:spPr>
        <p:txBody>
          <a:bodyPr>
            <a:normAutofit/>
          </a:bodyPr>
          <a:lstStyle/>
          <a:p>
            <a:r>
              <a:rPr lang="en-US" sz="6600" b="1" dirty="0"/>
              <a:t>When To Activate</a:t>
            </a:r>
          </a:p>
        </p:txBody>
      </p:sp>
      <p:sp>
        <p:nvSpPr>
          <p:cNvPr id="3" name="Content Placeholder 2">
            <a:extLst>
              <a:ext uri="{FF2B5EF4-FFF2-40B4-BE49-F238E27FC236}">
                <a16:creationId xmlns:a16="http://schemas.microsoft.com/office/drawing/2014/main" id="{8B8AB0E1-85A9-B575-0ECC-43DD26514E26}"/>
              </a:ext>
            </a:extLst>
          </p:cNvPr>
          <p:cNvSpPr>
            <a:spLocks noGrp="1"/>
          </p:cNvSpPr>
          <p:nvPr>
            <p:ph idx="1"/>
          </p:nvPr>
        </p:nvSpPr>
        <p:spPr>
          <a:xfrm>
            <a:off x="1484310" y="2390274"/>
            <a:ext cx="10018713" cy="4668252"/>
          </a:xfrm>
        </p:spPr>
        <p:txBody>
          <a:bodyPr>
            <a:noAutofit/>
          </a:bodyPr>
          <a:lstStyle/>
          <a:p>
            <a:pPr eaLnBrk="1" hangingPunct="1"/>
            <a:r>
              <a:rPr lang="en-US" altLang="en-US" sz="3100" dirty="0">
                <a:latin typeface="Times New Roman" panose="02020603050405020304" pitchFamily="18" charset="0"/>
                <a:cs typeface="Times New Roman" panose="02020603050405020304" pitchFamily="18" charset="0"/>
              </a:rPr>
              <a:t>When can / should the Stun-Cuff be activated?</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42DA156-3719-DC45-F676-AD0A6194482A}"/>
              </a:ext>
            </a:extLst>
          </p:cNvPr>
          <p:cNvPicPr>
            <a:picLocks noChangeAspect="1"/>
          </p:cNvPicPr>
          <p:nvPr/>
        </p:nvPicPr>
        <p:blipFill>
          <a:blip r:embed="rId3"/>
          <a:stretch>
            <a:fillRect/>
          </a:stretch>
        </p:blipFill>
        <p:spPr>
          <a:xfrm>
            <a:off x="4702943" y="3959395"/>
            <a:ext cx="2786113" cy="2725148"/>
          </a:xfrm>
          <a:prstGeom prst="rect">
            <a:avLst/>
          </a:prstGeom>
        </p:spPr>
      </p:pic>
    </p:spTree>
    <p:extLst>
      <p:ext uri="{BB962C8B-B14F-4D97-AF65-F5344CB8AC3E}">
        <p14:creationId xmlns:p14="http://schemas.microsoft.com/office/powerpoint/2010/main" val="2610617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E52BC-6ED8-3130-119F-DD1087CE5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9D983-2460-3B35-79AD-EFD8F9BBA656}"/>
              </a:ext>
            </a:extLst>
          </p:cNvPr>
          <p:cNvSpPr>
            <a:spLocks noGrp="1"/>
          </p:cNvSpPr>
          <p:nvPr>
            <p:ph type="title"/>
          </p:nvPr>
        </p:nvSpPr>
        <p:spPr>
          <a:xfrm>
            <a:off x="1106906" y="0"/>
            <a:ext cx="10780294" cy="1752599"/>
          </a:xfrm>
        </p:spPr>
        <p:txBody>
          <a:bodyPr>
            <a:normAutofit/>
          </a:bodyPr>
          <a:lstStyle/>
          <a:p>
            <a:r>
              <a:rPr lang="en-US" sz="6600" b="1" dirty="0"/>
              <a:t>Steps After Activation</a:t>
            </a:r>
          </a:p>
        </p:txBody>
      </p:sp>
      <p:sp>
        <p:nvSpPr>
          <p:cNvPr id="3" name="Content Placeholder 2">
            <a:extLst>
              <a:ext uri="{FF2B5EF4-FFF2-40B4-BE49-F238E27FC236}">
                <a16:creationId xmlns:a16="http://schemas.microsoft.com/office/drawing/2014/main" id="{BC8179D7-DEB4-15FC-A29C-F17394032986}"/>
              </a:ext>
            </a:extLst>
          </p:cNvPr>
          <p:cNvSpPr>
            <a:spLocks noGrp="1"/>
          </p:cNvSpPr>
          <p:nvPr>
            <p:ph idx="1"/>
          </p:nvPr>
        </p:nvSpPr>
        <p:spPr>
          <a:xfrm>
            <a:off x="1484310" y="2390274"/>
            <a:ext cx="10018713" cy="4668252"/>
          </a:xfrm>
        </p:spPr>
        <p:txBody>
          <a:bodyPr>
            <a:noAutofit/>
          </a:bodyPr>
          <a:lstStyle/>
          <a:p>
            <a:pPr eaLnBrk="1" hangingPunct="1"/>
            <a:r>
              <a:rPr lang="en-US" altLang="en-US" sz="3100" dirty="0">
                <a:latin typeface="Times New Roman" panose="02020603050405020304" pitchFamily="18" charset="0"/>
                <a:cs typeface="Times New Roman" panose="02020603050405020304" pitchFamily="18" charset="0"/>
              </a:rPr>
              <a:t>If the Stun-Cuff is activated what will / may happen and will signature marks be present?</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r>
              <a:rPr lang="en-US" altLang="en-US" sz="3100" dirty="0">
                <a:latin typeface="Times New Roman" panose="02020603050405020304" pitchFamily="18" charset="0"/>
                <a:cs typeface="Times New Roman" panose="02020603050405020304" pitchFamily="18" charset="0"/>
              </a:rPr>
              <a:t>What should staff do with the offender after a shock has been given?</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66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F573-0E45-8006-EA18-4ABB254E5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879D-618E-BD25-0B28-E3B1F398F270}"/>
              </a:ext>
            </a:extLst>
          </p:cNvPr>
          <p:cNvSpPr>
            <a:spLocks noGrp="1"/>
          </p:cNvSpPr>
          <p:nvPr>
            <p:ph type="title"/>
          </p:nvPr>
        </p:nvSpPr>
        <p:spPr>
          <a:xfrm>
            <a:off x="1106906" y="0"/>
            <a:ext cx="10780294" cy="1752599"/>
          </a:xfrm>
        </p:spPr>
        <p:txBody>
          <a:bodyPr>
            <a:normAutofit/>
          </a:bodyPr>
          <a:lstStyle/>
          <a:p>
            <a:r>
              <a:rPr lang="en-US" sz="6600" b="1" dirty="0"/>
              <a:t>Incident Reporting</a:t>
            </a:r>
          </a:p>
        </p:txBody>
      </p:sp>
      <p:sp>
        <p:nvSpPr>
          <p:cNvPr id="3" name="Content Placeholder 2">
            <a:extLst>
              <a:ext uri="{FF2B5EF4-FFF2-40B4-BE49-F238E27FC236}">
                <a16:creationId xmlns:a16="http://schemas.microsoft.com/office/drawing/2014/main" id="{7C6BA586-910A-E3FE-4910-7125F39445BF}"/>
              </a:ext>
            </a:extLst>
          </p:cNvPr>
          <p:cNvSpPr>
            <a:spLocks noGrp="1"/>
          </p:cNvSpPr>
          <p:nvPr>
            <p:ph idx="1"/>
          </p:nvPr>
        </p:nvSpPr>
        <p:spPr>
          <a:xfrm>
            <a:off x="1484310" y="2390274"/>
            <a:ext cx="10018713" cy="4668252"/>
          </a:xfrm>
        </p:spPr>
        <p:txBody>
          <a:bodyPr>
            <a:noAutofit/>
          </a:bodyPr>
          <a:lstStyle/>
          <a:p>
            <a:pPr eaLnBrk="1" hangingPunct="1"/>
            <a:r>
              <a:rPr lang="en-US" altLang="en-US" sz="3100" dirty="0">
                <a:latin typeface="Times New Roman" panose="02020603050405020304" pitchFamily="18" charset="0"/>
                <a:cs typeface="Times New Roman" panose="02020603050405020304" pitchFamily="18" charset="0"/>
              </a:rPr>
              <a:t>A PC/DCIS Report must be completed in accordance with Administrative regulation 100-07</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r>
              <a:rPr lang="en-US" altLang="en-US" sz="3100" dirty="0">
                <a:latin typeface="Times New Roman" panose="02020603050405020304" pitchFamily="18" charset="0"/>
                <a:cs typeface="Times New Roman" panose="02020603050405020304" pitchFamily="18" charset="0"/>
              </a:rPr>
              <a:t>Any staff report of injuries must accompany a First Report of Injury packet</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99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6446-FCD9-FF9F-379C-41105088E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58538-52F2-81CD-5A85-9401E964F76A}"/>
              </a:ext>
            </a:extLst>
          </p:cNvPr>
          <p:cNvSpPr>
            <a:spLocks noGrp="1"/>
          </p:cNvSpPr>
          <p:nvPr>
            <p:ph type="title"/>
          </p:nvPr>
        </p:nvSpPr>
        <p:spPr>
          <a:xfrm>
            <a:off x="1106906" y="0"/>
            <a:ext cx="10780294" cy="1752599"/>
          </a:xfrm>
        </p:spPr>
        <p:txBody>
          <a:bodyPr>
            <a:normAutofit/>
          </a:bodyPr>
          <a:lstStyle/>
          <a:p>
            <a:r>
              <a:rPr lang="en-US" sz="6600" b="1" dirty="0"/>
              <a:t>Questions?</a:t>
            </a:r>
          </a:p>
        </p:txBody>
      </p:sp>
      <p:pic>
        <p:nvPicPr>
          <p:cNvPr id="3" name="Picture 2">
            <a:extLst>
              <a:ext uri="{FF2B5EF4-FFF2-40B4-BE49-F238E27FC236}">
                <a16:creationId xmlns:a16="http://schemas.microsoft.com/office/drawing/2014/main" id="{2F5640D2-A7C6-2B44-0FF7-E60D329A4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47" y="1495055"/>
            <a:ext cx="6753985" cy="5065489"/>
          </a:xfrm>
          <a:prstGeom prst="rect">
            <a:avLst/>
          </a:prstGeom>
        </p:spPr>
      </p:pic>
      <p:pic>
        <p:nvPicPr>
          <p:cNvPr id="4" name="Picture 3">
            <a:extLst>
              <a:ext uri="{FF2B5EF4-FFF2-40B4-BE49-F238E27FC236}">
                <a16:creationId xmlns:a16="http://schemas.microsoft.com/office/drawing/2014/main" id="{88DEA7A5-BF26-96F6-8430-2E7221079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600" y="1752599"/>
            <a:ext cx="3672747" cy="4896997"/>
          </a:xfrm>
          <a:prstGeom prst="rect">
            <a:avLst/>
          </a:prstGeom>
        </p:spPr>
      </p:pic>
    </p:spTree>
    <p:extLst>
      <p:ext uri="{BB962C8B-B14F-4D97-AF65-F5344CB8AC3E}">
        <p14:creationId xmlns:p14="http://schemas.microsoft.com/office/powerpoint/2010/main" val="59842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8D09C-94B6-A29C-689A-0FAEE8CE2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93F29-98E7-8F1B-DCF8-2EE8102F3003}"/>
              </a:ext>
            </a:extLst>
          </p:cNvPr>
          <p:cNvSpPr>
            <a:spLocks noGrp="1"/>
          </p:cNvSpPr>
          <p:nvPr>
            <p:ph type="title"/>
          </p:nvPr>
        </p:nvSpPr>
        <p:spPr>
          <a:xfrm>
            <a:off x="1106906" y="0"/>
            <a:ext cx="10780294" cy="1752599"/>
          </a:xfrm>
        </p:spPr>
        <p:txBody>
          <a:bodyPr>
            <a:normAutofit/>
          </a:bodyPr>
          <a:lstStyle/>
          <a:p>
            <a:r>
              <a:rPr lang="en-US" sz="6600" b="1" dirty="0"/>
              <a:t>Knowledge Evaluations</a:t>
            </a:r>
          </a:p>
        </p:txBody>
      </p:sp>
      <p:sp>
        <p:nvSpPr>
          <p:cNvPr id="3" name="Content Placeholder 2">
            <a:extLst>
              <a:ext uri="{FF2B5EF4-FFF2-40B4-BE49-F238E27FC236}">
                <a16:creationId xmlns:a16="http://schemas.microsoft.com/office/drawing/2014/main" id="{F8E9E591-D6C8-578D-EDAF-C572F6C484AB}"/>
              </a:ext>
            </a:extLst>
          </p:cNvPr>
          <p:cNvSpPr>
            <a:spLocks noGrp="1"/>
          </p:cNvSpPr>
          <p:nvPr>
            <p:ph idx="1"/>
          </p:nvPr>
        </p:nvSpPr>
        <p:spPr>
          <a:xfrm>
            <a:off x="1484310" y="2390274"/>
            <a:ext cx="10018713" cy="4668252"/>
          </a:xfrm>
        </p:spPr>
        <p:txBody>
          <a:bodyPr>
            <a:noAutofit/>
          </a:bodyPr>
          <a:lstStyle/>
          <a:p>
            <a:pPr eaLnBrk="1" hangingPunct="1"/>
            <a:r>
              <a:rPr lang="en-US" altLang="en-US" sz="3100" dirty="0">
                <a:latin typeface="Times New Roman" panose="02020603050405020304" pitchFamily="18" charset="0"/>
                <a:cs typeface="Times New Roman" panose="02020603050405020304" pitchFamily="18" charset="0"/>
              </a:rPr>
              <a:t>Practical – Static Activation</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r>
              <a:rPr lang="en-US" altLang="en-US" sz="3100" dirty="0">
                <a:latin typeface="Times New Roman" panose="02020603050405020304" pitchFamily="18" charset="0"/>
                <a:cs typeface="Times New Roman" panose="02020603050405020304" pitchFamily="18" charset="0"/>
              </a:rPr>
              <a:t>Written Test</a:t>
            </a:r>
          </a:p>
          <a:p>
            <a:pPr eaLnBrk="1" hangingPunct="1"/>
            <a:endParaRPr lang="en-US" altLang="en-US" sz="3100" dirty="0">
              <a:latin typeface="Times New Roman" panose="02020603050405020304" pitchFamily="18" charset="0"/>
              <a:cs typeface="Times New Roman" panose="02020603050405020304" pitchFamily="18" charset="0"/>
            </a:endParaRPr>
          </a:p>
          <a:p>
            <a:pPr eaLnBrk="1" hangingPunct="1"/>
            <a:endParaRPr lang="en-US" altLang="en-US" sz="3100" dirty="0">
              <a:latin typeface="Times New Roman" panose="02020603050405020304" pitchFamily="18" charset="0"/>
              <a:cs typeface="Times New Roman" panose="02020603050405020304" pitchFamily="18" charset="0"/>
            </a:endParaRPr>
          </a:p>
          <a:p>
            <a:pPr marL="0" indent="0" eaLnBrk="1" hangingPunct="1">
              <a:buNone/>
            </a:pPr>
            <a:endParaRPr lang="en-US" alt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34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CC5C7-6491-A51D-42FC-0FB3ABCE1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19ADD-9EF8-A22F-80B9-600C1501DB15}"/>
              </a:ext>
            </a:extLst>
          </p:cNvPr>
          <p:cNvSpPr>
            <a:spLocks noGrp="1"/>
          </p:cNvSpPr>
          <p:nvPr>
            <p:ph type="title"/>
          </p:nvPr>
        </p:nvSpPr>
        <p:spPr>
          <a:xfrm>
            <a:off x="1106906" y="0"/>
            <a:ext cx="10780294" cy="1752599"/>
          </a:xfrm>
        </p:spPr>
        <p:txBody>
          <a:bodyPr>
            <a:normAutofit fontScale="90000"/>
          </a:bodyPr>
          <a:lstStyle/>
          <a:p>
            <a:r>
              <a:rPr lang="en-US" sz="6600" b="1" dirty="0">
                <a:effectLst/>
              </a:rPr>
              <a:t>Stun-Cuff Institutional System </a:t>
            </a:r>
            <a:endParaRPr lang="en-US" sz="6600" b="1" dirty="0"/>
          </a:p>
        </p:txBody>
      </p:sp>
      <p:sp>
        <p:nvSpPr>
          <p:cNvPr id="3" name="Content Placeholder 2">
            <a:extLst>
              <a:ext uri="{FF2B5EF4-FFF2-40B4-BE49-F238E27FC236}">
                <a16:creationId xmlns:a16="http://schemas.microsoft.com/office/drawing/2014/main" id="{05B07E40-57C0-4BAB-4AF7-ED79E0EA25BD}"/>
              </a:ext>
            </a:extLst>
          </p:cNvPr>
          <p:cNvSpPr>
            <a:spLocks noGrp="1"/>
          </p:cNvSpPr>
          <p:nvPr>
            <p:ph idx="1"/>
          </p:nvPr>
        </p:nvSpPr>
        <p:spPr>
          <a:xfrm>
            <a:off x="1484310" y="1106905"/>
            <a:ext cx="10018713" cy="4684296"/>
          </a:xfrm>
        </p:spPr>
        <p:txBody>
          <a:bodyPr>
            <a:noAutofit/>
          </a:bodyPr>
          <a:lstStyle/>
          <a:p>
            <a:r>
              <a:rPr lang="en-US" altLang="en-US" sz="3200" dirty="0">
                <a:latin typeface="Times New Roman" panose="02020603050405020304" pitchFamily="18" charset="0"/>
                <a:cs typeface="Times New Roman" panose="02020603050405020304" pitchFamily="18" charset="0"/>
              </a:rPr>
              <a:t>Institutional Cuff (can be a single or dual cuff system)</a:t>
            </a:r>
          </a:p>
          <a:p>
            <a:r>
              <a:rPr lang="en-US" altLang="en-US" sz="3200" dirty="0">
                <a:latin typeface="Times New Roman" panose="02020603050405020304" pitchFamily="18" charset="0"/>
                <a:cs typeface="Times New Roman" panose="02020603050405020304" pitchFamily="18" charset="0"/>
              </a:rPr>
              <a:t>Transmitter: Standard, Dual Cuff or Multi-Cuff</a:t>
            </a:r>
          </a:p>
          <a:p>
            <a:r>
              <a:rPr lang="en-US" altLang="en-US" sz="3200" dirty="0">
                <a:latin typeface="Times New Roman" panose="02020603050405020304" pitchFamily="18" charset="0"/>
                <a:cs typeface="Times New Roman" panose="02020603050405020304" pitchFamily="18" charset="0"/>
              </a:rPr>
              <a:t>Charging Base</a:t>
            </a:r>
          </a:p>
          <a:p>
            <a:r>
              <a:rPr lang="en-US" altLang="en-US" sz="3200" dirty="0">
                <a:latin typeface="Times New Roman" panose="02020603050405020304" pitchFamily="18" charset="0"/>
                <a:cs typeface="Times New Roman" panose="02020603050405020304" pitchFamily="18" charset="0"/>
              </a:rPr>
              <a:t>Carrying Case</a:t>
            </a:r>
          </a:p>
        </p:txBody>
      </p:sp>
    </p:spTree>
    <p:extLst>
      <p:ext uri="{BB962C8B-B14F-4D97-AF65-F5344CB8AC3E}">
        <p14:creationId xmlns:p14="http://schemas.microsoft.com/office/powerpoint/2010/main" val="346483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C502-3131-9FAA-EA9D-6D7636276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ABAA6-8FE4-5162-AD53-26B638C4C329}"/>
              </a:ext>
            </a:extLst>
          </p:cNvPr>
          <p:cNvSpPr>
            <a:spLocks noGrp="1"/>
          </p:cNvSpPr>
          <p:nvPr>
            <p:ph type="title"/>
          </p:nvPr>
        </p:nvSpPr>
        <p:spPr>
          <a:xfrm>
            <a:off x="1106906" y="0"/>
            <a:ext cx="10780294" cy="1752599"/>
          </a:xfrm>
        </p:spPr>
        <p:txBody>
          <a:bodyPr>
            <a:normAutofit/>
          </a:bodyPr>
          <a:lstStyle/>
          <a:p>
            <a:r>
              <a:rPr lang="en-US" sz="6600" b="1" dirty="0"/>
              <a:t>Why Use Stun-Cuff?</a:t>
            </a:r>
          </a:p>
        </p:txBody>
      </p:sp>
      <p:sp>
        <p:nvSpPr>
          <p:cNvPr id="3" name="Content Placeholder 2">
            <a:extLst>
              <a:ext uri="{FF2B5EF4-FFF2-40B4-BE49-F238E27FC236}">
                <a16:creationId xmlns:a16="http://schemas.microsoft.com/office/drawing/2014/main" id="{5B45137D-87D2-6CFE-F2E1-A6B5D4154FA7}"/>
              </a:ext>
            </a:extLst>
          </p:cNvPr>
          <p:cNvSpPr>
            <a:spLocks noGrp="1"/>
          </p:cNvSpPr>
          <p:nvPr>
            <p:ph idx="1"/>
          </p:nvPr>
        </p:nvSpPr>
        <p:spPr>
          <a:xfrm>
            <a:off x="1484310" y="899651"/>
            <a:ext cx="10018713" cy="4891549"/>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Light-weight unit</a:t>
            </a:r>
          </a:p>
          <a:p>
            <a:pPr eaLnBrk="1" hangingPunct="1"/>
            <a:r>
              <a:rPr lang="en-US" altLang="en-US" sz="3200" dirty="0">
                <a:latin typeface="Times New Roman" panose="02020603050405020304" pitchFamily="18" charset="0"/>
                <a:cs typeface="Times New Roman" panose="02020603050405020304" pitchFamily="18" charset="0"/>
              </a:rPr>
              <a:t>Can be re-activated after initial cycle</a:t>
            </a:r>
          </a:p>
          <a:p>
            <a:pPr eaLnBrk="1" hangingPunct="1"/>
            <a:r>
              <a:rPr lang="en-US" altLang="en-US" sz="3200" dirty="0">
                <a:latin typeface="Times New Roman" panose="02020603050405020304" pitchFamily="18" charset="0"/>
                <a:cs typeface="Times New Roman" panose="02020603050405020304" pitchFamily="18" charset="0"/>
              </a:rPr>
              <a:t>2 step activation process</a:t>
            </a:r>
          </a:p>
          <a:p>
            <a:pPr eaLnBrk="1" hangingPunct="1"/>
            <a:r>
              <a:rPr lang="en-US" altLang="en-US" sz="3200" dirty="0">
                <a:latin typeface="Times New Roman" panose="02020603050405020304" pitchFamily="18" charset="0"/>
                <a:cs typeface="Times New Roman" panose="02020603050405020304" pitchFamily="18" charset="0"/>
              </a:rPr>
              <a:t>Reduces the likelihood of a physical confrontation</a:t>
            </a:r>
          </a:p>
          <a:p>
            <a:pPr eaLnBrk="1" hangingPunct="1"/>
            <a:r>
              <a:rPr lang="en-US" altLang="en-US" sz="3200" dirty="0">
                <a:latin typeface="Times New Roman" panose="02020603050405020304" pitchFamily="18" charset="0"/>
                <a:cs typeface="Times New Roman" panose="02020603050405020304" pitchFamily="18" charset="0"/>
              </a:rPr>
              <a:t>Decreases the possibility of injury to both the Officer and the Offender</a:t>
            </a:r>
          </a:p>
        </p:txBody>
      </p:sp>
      <p:graphicFrame>
        <p:nvGraphicFramePr>
          <p:cNvPr id="4" name="Object 6">
            <a:extLst>
              <a:ext uri="{FF2B5EF4-FFF2-40B4-BE49-F238E27FC236}">
                <a16:creationId xmlns:a16="http://schemas.microsoft.com/office/drawing/2014/main" id="{35966F42-B199-3295-BE29-95E05D8C7300}"/>
              </a:ext>
            </a:extLst>
          </p:cNvPr>
          <p:cNvGraphicFramePr>
            <a:graphicFrameLocks noChangeAspect="1"/>
          </p:cNvGraphicFramePr>
          <p:nvPr>
            <p:extLst>
              <p:ext uri="{D42A27DB-BD31-4B8C-83A1-F6EECF244321}">
                <p14:modId xmlns:p14="http://schemas.microsoft.com/office/powerpoint/2010/main" val="3974224731"/>
              </p:ext>
            </p:extLst>
          </p:nvPr>
        </p:nvGraphicFramePr>
        <p:xfrm>
          <a:off x="5471651" y="4710522"/>
          <a:ext cx="4064915" cy="2007757"/>
        </p:xfrm>
        <a:graphic>
          <a:graphicData uri="http://schemas.openxmlformats.org/presentationml/2006/ole">
            <mc:AlternateContent xmlns:mc="http://schemas.openxmlformats.org/markup-compatibility/2006">
              <mc:Choice xmlns:v="urn:schemas-microsoft-com:vml" Requires="v">
                <p:oleObj name="Drawing" r:id="rId3" imgW="7114399" imgH="4324182" progId="">
                  <p:embed/>
                </p:oleObj>
              </mc:Choice>
              <mc:Fallback>
                <p:oleObj name="Drawing" r:id="rId3" imgW="7114399" imgH="4324182" progId="">
                  <p:embed/>
                  <p:pic>
                    <p:nvPicPr>
                      <p:cNvPr id="15365" name="Object 6">
                        <a:extLst>
                          <a:ext uri="{FF2B5EF4-FFF2-40B4-BE49-F238E27FC236}">
                            <a16:creationId xmlns:a16="http://schemas.microsoft.com/office/drawing/2014/main" id="{B88ECB11-FC3F-1759-B23B-8ECB4A946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651" y="4710522"/>
                        <a:ext cx="4064915" cy="20077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1136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12BA-D2CE-1BE4-8E01-6830353A4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93A52-EF16-632E-8FAF-84A5018BFAAA}"/>
              </a:ext>
            </a:extLst>
          </p:cNvPr>
          <p:cNvSpPr>
            <a:spLocks noGrp="1"/>
          </p:cNvSpPr>
          <p:nvPr>
            <p:ph type="title"/>
          </p:nvPr>
        </p:nvSpPr>
        <p:spPr>
          <a:xfrm>
            <a:off x="1106906" y="0"/>
            <a:ext cx="10780294" cy="1752599"/>
          </a:xfrm>
        </p:spPr>
        <p:txBody>
          <a:bodyPr>
            <a:normAutofit/>
          </a:bodyPr>
          <a:lstStyle/>
          <a:p>
            <a:r>
              <a:rPr lang="en-US" sz="6600" b="1" dirty="0"/>
              <a:t>Training</a:t>
            </a:r>
          </a:p>
        </p:txBody>
      </p:sp>
      <p:sp>
        <p:nvSpPr>
          <p:cNvPr id="3" name="Content Placeholder 2">
            <a:extLst>
              <a:ext uri="{FF2B5EF4-FFF2-40B4-BE49-F238E27FC236}">
                <a16:creationId xmlns:a16="http://schemas.microsoft.com/office/drawing/2014/main" id="{5E748D99-54D2-B783-E6FA-601CE4A78A1D}"/>
              </a:ext>
            </a:extLst>
          </p:cNvPr>
          <p:cNvSpPr>
            <a:spLocks noGrp="1"/>
          </p:cNvSpPr>
          <p:nvPr>
            <p:ph idx="1"/>
          </p:nvPr>
        </p:nvSpPr>
        <p:spPr>
          <a:xfrm>
            <a:off x="1484310" y="1327355"/>
            <a:ext cx="10018713" cy="4984955"/>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Stun-Cuff products can only be used by those trained in accordance with department standards</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Training should be documented</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Recurring training should be established</a:t>
            </a:r>
          </a:p>
        </p:txBody>
      </p:sp>
    </p:spTree>
    <p:extLst>
      <p:ext uri="{BB962C8B-B14F-4D97-AF65-F5344CB8AC3E}">
        <p14:creationId xmlns:p14="http://schemas.microsoft.com/office/powerpoint/2010/main" val="408900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E1DD-B9D8-D5BB-303C-28EEF21E6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D8FA3-C556-100B-F34F-3770A60B051D}"/>
              </a:ext>
            </a:extLst>
          </p:cNvPr>
          <p:cNvSpPr>
            <a:spLocks noGrp="1"/>
          </p:cNvSpPr>
          <p:nvPr>
            <p:ph type="title"/>
          </p:nvPr>
        </p:nvSpPr>
        <p:spPr>
          <a:xfrm>
            <a:off x="1106906" y="0"/>
            <a:ext cx="10780294" cy="1752599"/>
          </a:xfrm>
        </p:spPr>
        <p:txBody>
          <a:bodyPr>
            <a:normAutofit/>
          </a:bodyPr>
          <a:lstStyle/>
          <a:p>
            <a:r>
              <a:rPr lang="en-US" sz="6600" b="1" dirty="0"/>
              <a:t>Unit Capabilities</a:t>
            </a:r>
          </a:p>
        </p:txBody>
      </p:sp>
      <p:sp>
        <p:nvSpPr>
          <p:cNvPr id="3" name="Content Placeholder 2">
            <a:extLst>
              <a:ext uri="{FF2B5EF4-FFF2-40B4-BE49-F238E27FC236}">
                <a16:creationId xmlns:a16="http://schemas.microsoft.com/office/drawing/2014/main" id="{E05B8888-717F-6A5D-D572-4551D065C621}"/>
              </a:ext>
            </a:extLst>
          </p:cNvPr>
          <p:cNvSpPr>
            <a:spLocks noGrp="1"/>
          </p:cNvSpPr>
          <p:nvPr>
            <p:ph idx="1"/>
          </p:nvPr>
        </p:nvSpPr>
        <p:spPr>
          <a:xfrm>
            <a:off x="1484310" y="1379621"/>
            <a:ext cx="10018713" cy="4411580"/>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5-6 Seconds of approximately 50,000 Volts / 5 milliamp output</a:t>
            </a:r>
          </a:p>
          <a:p>
            <a:pPr eaLnBrk="1" hangingPunct="1"/>
            <a:r>
              <a:rPr lang="en-US" altLang="en-US" sz="3200" dirty="0">
                <a:latin typeface="Times New Roman" panose="02020603050405020304" pitchFamily="18" charset="0"/>
                <a:cs typeface="Times New Roman" panose="02020603050405020304" pitchFamily="18" charset="0"/>
              </a:rPr>
              <a:t>Can reactivate w/in 10 seconds of initial stun </a:t>
            </a:r>
          </a:p>
          <a:p>
            <a:pPr eaLnBrk="1" hangingPunct="1"/>
            <a:r>
              <a:rPr lang="en-US" altLang="en-US" sz="3200" dirty="0">
                <a:latin typeface="Times New Roman" panose="02020603050405020304" pitchFamily="18" charset="0"/>
                <a:cs typeface="Times New Roman" panose="02020603050405020304" pitchFamily="18" charset="0"/>
              </a:rPr>
              <a:t>Activator will produce a longer stun if needed</a:t>
            </a:r>
          </a:p>
          <a:p>
            <a:pPr eaLnBrk="1" hangingPunct="1"/>
            <a:r>
              <a:rPr lang="en-US" altLang="en-US" sz="3200" dirty="0">
                <a:latin typeface="Times New Roman" panose="02020603050405020304" pitchFamily="18" charset="0"/>
                <a:cs typeface="Times New Roman" panose="02020603050405020304" pitchFamily="18" charset="0"/>
              </a:rPr>
              <a:t>Activator will produce multiple stuns on demand</a:t>
            </a:r>
          </a:p>
          <a:p>
            <a:pPr eaLnBrk="1" hangingPunct="1"/>
            <a:r>
              <a:rPr lang="en-US" altLang="en-US" sz="3200" dirty="0">
                <a:latin typeface="Times New Roman" panose="02020603050405020304" pitchFamily="18" charset="0"/>
                <a:cs typeface="Times New Roman" panose="02020603050405020304" pitchFamily="18" charset="0"/>
              </a:rPr>
              <a:t>Approximately 100 yard range</a:t>
            </a:r>
          </a:p>
        </p:txBody>
      </p:sp>
    </p:spTree>
    <p:extLst>
      <p:ext uri="{BB962C8B-B14F-4D97-AF65-F5344CB8AC3E}">
        <p14:creationId xmlns:p14="http://schemas.microsoft.com/office/powerpoint/2010/main" val="299107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10444-3606-4028-A706-792BE84C1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6210D-0889-84B9-315C-D3E0C726A2E7}"/>
              </a:ext>
            </a:extLst>
          </p:cNvPr>
          <p:cNvSpPr>
            <a:spLocks noGrp="1"/>
          </p:cNvSpPr>
          <p:nvPr>
            <p:ph type="title"/>
          </p:nvPr>
        </p:nvSpPr>
        <p:spPr>
          <a:xfrm>
            <a:off x="1106906" y="0"/>
            <a:ext cx="10780294" cy="1752599"/>
          </a:xfrm>
        </p:spPr>
        <p:txBody>
          <a:bodyPr>
            <a:normAutofit/>
          </a:bodyPr>
          <a:lstStyle/>
          <a:p>
            <a:r>
              <a:rPr lang="en-US" sz="6600" b="1" dirty="0"/>
              <a:t>Operational Capabilities</a:t>
            </a:r>
          </a:p>
        </p:txBody>
      </p:sp>
      <p:sp>
        <p:nvSpPr>
          <p:cNvPr id="3" name="Content Placeholder 2">
            <a:extLst>
              <a:ext uri="{FF2B5EF4-FFF2-40B4-BE49-F238E27FC236}">
                <a16:creationId xmlns:a16="http://schemas.microsoft.com/office/drawing/2014/main" id="{D42E73C3-F00D-395A-B8DD-A62CF66B4503}"/>
              </a:ext>
            </a:extLst>
          </p:cNvPr>
          <p:cNvSpPr>
            <a:spLocks noGrp="1"/>
          </p:cNvSpPr>
          <p:nvPr>
            <p:ph idx="1"/>
          </p:nvPr>
        </p:nvSpPr>
        <p:spPr>
          <a:xfrm>
            <a:off x="1484310" y="1379620"/>
            <a:ext cx="10018713" cy="530993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Battery can last up to 7 days in stand-by mode</a:t>
            </a:r>
          </a:p>
          <a:p>
            <a:pPr eaLnBrk="1" hangingPunct="1"/>
            <a:r>
              <a:rPr lang="en-US" altLang="en-US" sz="3200" dirty="0">
                <a:latin typeface="Times New Roman" panose="02020603050405020304" pitchFamily="18" charset="0"/>
                <a:cs typeface="Times New Roman" panose="02020603050405020304" pitchFamily="18" charset="0"/>
              </a:rPr>
              <a:t>Unit shows Green signal LED (flashes every 3 seconds in stand-by mode) / Red LED at low power</a:t>
            </a:r>
          </a:p>
          <a:p>
            <a:pPr eaLnBrk="1" hangingPunct="1"/>
            <a:r>
              <a:rPr lang="en-US" altLang="en-US" sz="3200" dirty="0">
                <a:latin typeface="Times New Roman" panose="02020603050405020304" pitchFamily="18" charset="0"/>
                <a:cs typeface="Times New Roman" panose="02020603050405020304" pitchFamily="18" charset="0"/>
              </a:rPr>
              <a:t>Activate through barriers</a:t>
            </a:r>
          </a:p>
          <a:p>
            <a:pPr eaLnBrk="1" hangingPunct="1"/>
            <a:r>
              <a:rPr lang="en-US" altLang="en-US" sz="3200" dirty="0">
                <a:latin typeface="Times New Roman" panose="02020603050405020304" pitchFamily="18" charset="0"/>
                <a:cs typeface="Times New Roman" panose="02020603050405020304" pitchFamily="18" charset="0"/>
              </a:rPr>
              <a:t>2 step fail safe operation</a:t>
            </a:r>
          </a:p>
          <a:p>
            <a:pPr eaLnBrk="1" hangingPunct="1"/>
            <a:r>
              <a:rPr lang="en-US" altLang="en-US" sz="3200" dirty="0">
                <a:latin typeface="Times New Roman" panose="02020603050405020304" pitchFamily="18" charset="0"/>
                <a:cs typeface="Times New Roman" panose="02020603050405020304" pitchFamily="18" charset="0"/>
              </a:rPr>
              <a:t>100 yard range</a:t>
            </a:r>
          </a:p>
          <a:p>
            <a:pPr eaLnBrk="1" hangingPunct="1"/>
            <a:r>
              <a:rPr lang="en-US" altLang="en-US" sz="3200" dirty="0">
                <a:latin typeface="Times New Roman" panose="02020603050405020304" pitchFamily="18" charset="0"/>
                <a:cs typeface="Times New Roman" panose="02020603050405020304" pitchFamily="18" charset="0"/>
              </a:rPr>
              <a:t>Maintains log of use (time, date, length of firing)</a:t>
            </a:r>
          </a:p>
          <a:p>
            <a:pPr eaLnBrk="1" hangingPunct="1"/>
            <a:r>
              <a:rPr lang="en-US" altLang="en-US" sz="3200" dirty="0">
                <a:latin typeface="Times New Roman" panose="02020603050405020304" pitchFamily="18" charset="0"/>
                <a:cs typeface="Times New Roman" panose="02020603050405020304" pitchFamily="18" charset="0"/>
              </a:rPr>
              <a:t>Can only be placed on the leg</a:t>
            </a:r>
          </a:p>
        </p:txBody>
      </p:sp>
    </p:spTree>
    <p:extLst>
      <p:ext uri="{BB962C8B-B14F-4D97-AF65-F5344CB8AC3E}">
        <p14:creationId xmlns:p14="http://schemas.microsoft.com/office/powerpoint/2010/main" val="70359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CE7-95B6-906A-4DEA-012F91888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D9776-8E9C-AC44-8645-5E40760C8B9A}"/>
              </a:ext>
            </a:extLst>
          </p:cNvPr>
          <p:cNvSpPr>
            <a:spLocks noGrp="1"/>
          </p:cNvSpPr>
          <p:nvPr>
            <p:ph type="title"/>
          </p:nvPr>
        </p:nvSpPr>
        <p:spPr>
          <a:xfrm>
            <a:off x="1106906" y="0"/>
            <a:ext cx="10780294" cy="1752599"/>
          </a:xfrm>
        </p:spPr>
        <p:txBody>
          <a:bodyPr>
            <a:normAutofit/>
          </a:bodyPr>
          <a:lstStyle/>
          <a:p>
            <a:r>
              <a:rPr lang="en-US" sz="6600" b="1" dirty="0"/>
              <a:t>Guidelines for Use</a:t>
            </a:r>
          </a:p>
        </p:txBody>
      </p:sp>
      <p:sp>
        <p:nvSpPr>
          <p:cNvPr id="3" name="Content Placeholder 2">
            <a:extLst>
              <a:ext uri="{FF2B5EF4-FFF2-40B4-BE49-F238E27FC236}">
                <a16:creationId xmlns:a16="http://schemas.microsoft.com/office/drawing/2014/main" id="{214B55FD-9D90-FCC4-FF69-B14EBDFCECAF}"/>
              </a:ext>
            </a:extLst>
          </p:cNvPr>
          <p:cNvSpPr>
            <a:spLocks noGrp="1"/>
          </p:cNvSpPr>
          <p:nvPr>
            <p:ph idx="1"/>
          </p:nvPr>
        </p:nvSpPr>
        <p:spPr>
          <a:xfrm>
            <a:off x="1484310" y="1379620"/>
            <a:ext cx="10018713" cy="5309937"/>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The Stun-Cuff is a device designed for the temporary, non-lethal incapacitation of a violent or resisting individual</a:t>
            </a:r>
          </a:p>
          <a:p>
            <a:pPr eaLnBrk="1" hangingPunct="1">
              <a:buFont typeface="Wingdings 3" panose="05040102010807070707" pitchFamily="18" charset="2"/>
              <a:buNone/>
            </a:pP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The use of a Stun-Cuff will not violate a prisoner’s rights provided it is used as intended and within DOC use of force policy </a:t>
            </a:r>
          </a:p>
        </p:txBody>
      </p:sp>
    </p:spTree>
    <p:extLst>
      <p:ext uri="{BB962C8B-B14F-4D97-AF65-F5344CB8AC3E}">
        <p14:creationId xmlns:p14="http://schemas.microsoft.com/office/powerpoint/2010/main" val="2538366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7079</TotalTime>
  <Words>2898</Words>
  <Application>Microsoft Office PowerPoint</Application>
  <PresentationFormat>Widescreen</PresentationFormat>
  <Paragraphs>281</Paragraphs>
  <Slides>34</Slides>
  <Notes>34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Corbel</vt:lpstr>
      <vt:lpstr>Times New Roman</vt:lpstr>
      <vt:lpstr>Wingdings 3</vt:lpstr>
      <vt:lpstr>Parallax</vt:lpstr>
      <vt:lpstr>Drawing</vt:lpstr>
      <vt:lpstr>PowerPoint Presentation</vt:lpstr>
      <vt:lpstr>Performance Objectives </vt:lpstr>
      <vt:lpstr>Performance Objectives Cont. </vt:lpstr>
      <vt:lpstr>Stun-Cuff Institutional System </vt:lpstr>
      <vt:lpstr>Why Use Stun-Cuff?</vt:lpstr>
      <vt:lpstr>Training</vt:lpstr>
      <vt:lpstr>Unit Capabilities</vt:lpstr>
      <vt:lpstr>Operational Capabilities</vt:lpstr>
      <vt:lpstr>Guidelines for Use</vt:lpstr>
      <vt:lpstr>Guidelines for Use Cont.</vt:lpstr>
      <vt:lpstr>Guidelines for Use Cont.</vt:lpstr>
      <vt:lpstr>Levels Of Resistance</vt:lpstr>
      <vt:lpstr>Options Of Control</vt:lpstr>
      <vt:lpstr>Why Use The Stun-Cuff On Offender Transports?</vt:lpstr>
      <vt:lpstr>Using The Stun-Cuff</vt:lpstr>
      <vt:lpstr>When To Use the Stun-Cuff</vt:lpstr>
      <vt:lpstr>When To Use the Stun-Cuff</vt:lpstr>
      <vt:lpstr>Unauthorized Use</vt:lpstr>
      <vt:lpstr>Stun-Cuff Placement</vt:lpstr>
      <vt:lpstr>Positioning - Leg</vt:lpstr>
      <vt:lpstr>PowerPoint Presentation</vt:lpstr>
      <vt:lpstr>Turning The Device On</vt:lpstr>
      <vt:lpstr>Activation / Firing</vt:lpstr>
      <vt:lpstr>Deputies Taking Hits</vt:lpstr>
      <vt:lpstr>Turning The Device Off</vt:lpstr>
      <vt:lpstr>Steps For Dual Cuff System</vt:lpstr>
      <vt:lpstr>Instructional Videos</vt:lpstr>
      <vt:lpstr>Charging</vt:lpstr>
      <vt:lpstr>Notification To The Offender</vt:lpstr>
      <vt:lpstr>When To Activate</vt:lpstr>
      <vt:lpstr>Steps After Activation</vt:lpstr>
      <vt:lpstr>Incident Reporting</vt:lpstr>
      <vt:lpstr>Questions?</vt:lpstr>
      <vt:lpstr>Knowledge Evaluations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Valene Jaquez</dc:creator>
  <cp:lastModifiedBy>Valene Jaquez</cp:lastModifiedBy>
  <cp:revision>26</cp:revision>
  <cp:lastPrinted>2025-06-05T12:07:41Z</cp:lastPrinted>
  <dcterms:created xsi:type="dcterms:W3CDTF">2025-04-17T13:13:57Z</dcterms:created>
  <dcterms:modified xsi:type="dcterms:W3CDTF">2025-06-13T12:09:17Z</dcterms:modified>
</cp:coreProperties>
</file>